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notesSlides/notesSlide10.xml" ContentType="application/vnd.openxmlformats-officedocument.presentationml.notesSlide+xml"/>
  <Override PartName="/ppt/charts/chart2.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media/image5.jpg" ContentType="image/jpg"/>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0"/>
  </p:notesMasterIdLst>
  <p:handoutMasterIdLst>
    <p:handoutMasterId r:id="rId21"/>
  </p:handoutMasterIdLst>
  <p:sldIdLst>
    <p:sldId id="518" r:id="rId2"/>
    <p:sldId id="519" r:id="rId3"/>
    <p:sldId id="611" r:id="rId4"/>
    <p:sldId id="612" r:id="rId5"/>
    <p:sldId id="624" r:id="rId6"/>
    <p:sldId id="641" r:id="rId7"/>
    <p:sldId id="637" r:id="rId8"/>
    <p:sldId id="639" r:id="rId9"/>
    <p:sldId id="607" r:id="rId10"/>
    <p:sldId id="608" r:id="rId11"/>
    <p:sldId id="626" r:id="rId12"/>
    <p:sldId id="638" r:id="rId13"/>
    <p:sldId id="622" r:id="rId14"/>
    <p:sldId id="631" r:id="rId15"/>
    <p:sldId id="633" r:id="rId16"/>
    <p:sldId id="635" r:id="rId17"/>
    <p:sldId id="634" r:id="rId18"/>
    <p:sldId id="273" r:id="rId19"/>
  </p:sldIdLst>
  <p:sldSz cx="9144000" cy="5143500" type="screen16x9"/>
  <p:notesSz cx="6797675" cy="9928225"/>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8E40A7-8DAE-EEC4-52F4-B1D3309170C7}" name="HuynhThanhKhanh" initials="H" userId="HuynhThanhKhanh"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3333FF"/>
    <a:srgbClr val="00FF00"/>
    <a:srgbClr val="F5B80B"/>
    <a:srgbClr val="A02020"/>
    <a:srgbClr val="8E8E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81582" autoAdjust="0"/>
  </p:normalViewPr>
  <p:slideViewPr>
    <p:cSldViewPr>
      <p:cViewPr varScale="1">
        <p:scale>
          <a:sx n="122" d="100"/>
          <a:sy n="122" d="100"/>
        </p:scale>
        <p:origin x="1488" y="102"/>
      </p:cViewPr>
      <p:guideLst>
        <p:guide orient="horz" pos="2160"/>
        <p:guide pos="2880"/>
        <p:guide orient="horz" pos="16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Column2</c:v>
                </c:pt>
              </c:strCache>
            </c:strRef>
          </c:tx>
          <c:dPt>
            <c:idx val="1"/>
            <c:bubble3D val="0"/>
            <c:spPr>
              <a:solidFill>
                <a:srgbClr val="FF0000"/>
              </a:solidFill>
            </c:spPr>
            <c:extLst>
              <c:ext xmlns:c16="http://schemas.microsoft.com/office/drawing/2014/chart" uri="{C3380CC4-5D6E-409C-BE32-E72D297353CC}">
                <c16:uniqueId val="{00000001-DBA3-4D9D-9BA0-71A925052AA5}"/>
              </c:ext>
            </c:extLst>
          </c:dPt>
          <c:dPt>
            <c:idx val="2"/>
            <c:bubble3D val="0"/>
            <c:spPr>
              <a:solidFill>
                <a:schemeClr val="accent3"/>
              </a:solidFill>
            </c:spPr>
            <c:extLst>
              <c:ext xmlns:c16="http://schemas.microsoft.com/office/drawing/2014/chart" uri="{C3380CC4-5D6E-409C-BE32-E72D297353CC}">
                <c16:uniqueId val="{00000003-DBA3-4D9D-9BA0-71A925052AA5}"/>
              </c:ext>
            </c:extLst>
          </c:dPt>
          <c:dLbls>
            <c:dLbl>
              <c:idx val="0"/>
              <c:layout>
                <c:manualLayout>
                  <c:x val="-0.18617933460545563"/>
                  <c:y val="-1.71136574308482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BA3-4D9D-9BA0-71A925052AA5}"/>
                </c:ext>
              </c:extLst>
            </c:dLbl>
            <c:dLbl>
              <c:idx val="1"/>
              <c:layout>
                <c:manualLayout>
                  <c:x val="1.3196912130386877E-2"/>
                  <c:y val="-1.49606794274452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BA3-4D9D-9BA0-71A925052AA5}"/>
                </c:ext>
              </c:extLst>
            </c:dLbl>
            <c:dLbl>
              <c:idx val="2"/>
              <c:layout>
                <c:manualLayout>
                  <c:x val="0.16716088698490045"/>
                  <c:y val="6.025945902637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BA3-4D9D-9BA0-71A925052AA5}"/>
                </c:ext>
              </c:extLst>
            </c:dLbl>
            <c:dLbl>
              <c:idx val="3"/>
              <c:layout>
                <c:manualLayout>
                  <c:x val="2.7990615990985922E-2"/>
                  <c:y val="3.52986571915975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BA3-4D9D-9BA0-71A925052AA5}"/>
                </c:ext>
              </c:extLst>
            </c:dLbl>
            <c:spPr>
              <a:noFill/>
              <a:ln>
                <a:noFill/>
              </a:ln>
              <a:effectLst/>
            </c:spPr>
            <c:txPr>
              <a:bodyPr/>
              <a:lstStyle/>
              <a:p>
                <a:pPr>
                  <a:defRPr b="1">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Sheet1!$A$2:$A$5</c:f>
              <c:strCache>
                <c:ptCount val="4"/>
                <c:pt idx="0">
                  <c:v>Hoàn thành đúng hạn</c:v>
                </c:pt>
                <c:pt idx="1">
                  <c:v>Hoàn thành trễ hạn</c:v>
                </c:pt>
                <c:pt idx="2">
                  <c:v>Trong thời gian giải quyết</c:v>
                </c:pt>
                <c:pt idx="3">
                  <c:v>Quá hạn</c:v>
                </c:pt>
              </c:strCache>
            </c:strRef>
          </c:cat>
          <c:val>
            <c:numRef>
              <c:f>Sheet1!$B$2:$B$5</c:f>
              <c:numCache>
                <c:formatCode>0.00%</c:formatCode>
                <c:ptCount val="4"/>
                <c:pt idx="0">
                  <c:v>0.56844850065189045</c:v>
                </c:pt>
                <c:pt idx="1">
                  <c:v>8.2572794437201211E-2</c:v>
                </c:pt>
                <c:pt idx="2">
                  <c:v>0.33463711429813126</c:v>
                </c:pt>
                <c:pt idx="3">
                  <c:v>1.4341590612777053E-2</c:v>
                </c:pt>
              </c:numCache>
            </c:numRef>
          </c:val>
          <c:extLst>
            <c:ext xmlns:c16="http://schemas.microsoft.com/office/drawing/2014/chart" uri="{C3380CC4-5D6E-409C-BE32-E72D297353CC}">
              <c16:uniqueId val="{00000006-DBA3-4D9D-9BA0-71A925052AA5}"/>
            </c:ext>
          </c:extLst>
        </c:ser>
        <c:ser>
          <c:idx val="1"/>
          <c:order val="1"/>
          <c:tx>
            <c:strRef>
              <c:f>Sheet1!$C$1</c:f>
              <c:strCache>
                <c:ptCount val="1"/>
                <c:pt idx="0">
                  <c:v>Column1</c:v>
                </c:pt>
              </c:strCache>
            </c:strRef>
          </c:tx>
          <c:cat>
            <c:strRef>
              <c:f>Sheet1!$A$2:$A$5</c:f>
              <c:strCache>
                <c:ptCount val="4"/>
                <c:pt idx="0">
                  <c:v>Hoàn thành đúng hạn</c:v>
                </c:pt>
                <c:pt idx="1">
                  <c:v>Hoàn thành trễ hạn</c:v>
                </c:pt>
                <c:pt idx="2">
                  <c:v>Trong thời gian giải quyết</c:v>
                </c:pt>
                <c:pt idx="3">
                  <c:v>Quá hạn</c:v>
                </c:pt>
              </c:strCache>
            </c:strRef>
          </c:cat>
          <c:val>
            <c:numRef>
              <c:f>Sheet1!$C$2:$C$5</c:f>
              <c:numCache>
                <c:formatCode>#,##0</c:formatCode>
                <c:ptCount val="4"/>
                <c:pt idx="0">
                  <c:v>1308</c:v>
                </c:pt>
                <c:pt idx="1">
                  <c:v>190</c:v>
                </c:pt>
                <c:pt idx="2">
                  <c:v>770</c:v>
                </c:pt>
                <c:pt idx="3">
                  <c:v>33</c:v>
                </c:pt>
              </c:numCache>
            </c:numRef>
          </c:val>
          <c:extLst>
            <c:ext xmlns:c16="http://schemas.microsoft.com/office/drawing/2014/chart" uri="{C3380CC4-5D6E-409C-BE32-E72D297353CC}">
              <c16:uniqueId val="{00000007-DBA3-4D9D-9BA0-71A925052AA5}"/>
            </c:ext>
          </c:extLst>
        </c:ser>
        <c:dLbls>
          <c:showLegendKey val="0"/>
          <c:showVal val="0"/>
          <c:showCatName val="0"/>
          <c:showSerName val="0"/>
          <c:showPercent val="0"/>
          <c:showBubbleSize val="0"/>
          <c:showLeaderLines val="0"/>
        </c:dLbls>
        <c:firstSliceAng val="0"/>
      </c:pieChart>
    </c:plotArea>
    <c:legend>
      <c:legendPos val="r"/>
      <c:overlay val="0"/>
      <c:txPr>
        <a:bodyPr/>
        <a:lstStyle/>
        <a:p>
          <a:pPr>
            <a:defRPr sz="1400">
              <a:latin typeface="Times New Roman" pitchFamily="18" charset="0"/>
              <a:cs typeface="Times New Roman" pitchFamily="18"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rgbClr val="FF3300"/>
            </a:solidFill>
          </c:spPr>
          <c:invertIfNegative val="0"/>
          <c:dLbls>
            <c:spPr>
              <a:noFill/>
            </c:spPr>
            <c:txPr>
              <a:bodyPr/>
              <a:lstStyle/>
              <a:p>
                <a:pPr>
                  <a:defRPr sz="1400">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Sở Công Thương</c:v>
                </c:pt>
                <c:pt idx="1">
                  <c:v>Sở NNMT</c:v>
                </c:pt>
                <c:pt idx="2">
                  <c:v>Sở Xây dựng</c:v>
                </c:pt>
              </c:strCache>
            </c:strRef>
          </c:cat>
          <c:val>
            <c:numRef>
              <c:f>Sheet1!$B$2:$B$4</c:f>
              <c:numCache>
                <c:formatCode>General</c:formatCode>
                <c:ptCount val="3"/>
                <c:pt idx="0">
                  <c:v>2</c:v>
                </c:pt>
                <c:pt idx="1">
                  <c:v>11</c:v>
                </c:pt>
                <c:pt idx="2">
                  <c:v>20</c:v>
                </c:pt>
              </c:numCache>
            </c:numRef>
          </c:val>
          <c:extLst>
            <c:ext xmlns:c16="http://schemas.microsoft.com/office/drawing/2014/chart" uri="{C3380CC4-5D6E-409C-BE32-E72D297353CC}">
              <c16:uniqueId val="{00000000-AF83-4E66-A732-921250F49D14}"/>
            </c:ext>
          </c:extLst>
        </c:ser>
        <c:dLbls>
          <c:showLegendKey val="0"/>
          <c:showVal val="0"/>
          <c:showCatName val="0"/>
          <c:showSerName val="0"/>
          <c:showPercent val="0"/>
          <c:showBubbleSize val="0"/>
        </c:dLbls>
        <c:gapWidth val="150"/>
        <c:axId val="975307904"/>
        <c:axId val="975309440"/>
      </c:barChart>
      <c:catAx>
        <c:axId val="975307904"/>
        <c:scaling>
          <c:orientation val="minMax"/>
        </c:scaling>
        <c:delete val="0"/>
        <c:axPos val="l"/>
        <c:numFmt formatCode="General" sourceLinked="0"/>
        <c:majorTickMark val="out"/>
        <c:minorTickMark val="none"/>
        <c:tickLblPos val="nextTo"/>
        <c:txPr>
          <a:bodyPr/>
          <a:lstStyle/>
          <a:p>
            <a:pPr>
              <a:defRPr sz="1300" b="0">
                <a:latin typeface="Times New Roman" pitchFamily="18" charset="0"/>
                <a:cs typeface="Times New Roman" pitchFamily="18" charset="0"/>
              </a:defRPr>
            </a:pPr>
            <a:endParaRPr lang="en-US"/>
          </a:p>
        </c:txPr>
        <c:crossAx val="975309440"/>
        <c:crosses val="autoZero"/>
        <c:auto val="1"/>
        <c:lblAlgn val="ctr"/>
        <c:lblOffset val="100"/>
        <c:noMultiLvlLbl val="0"/>
      </c:catAx>
      <c:valAx>
        <c:axId val="975309440"/>
        <c:scaling>
          <c:orientation val="minMax"/>
        </c:scaling>
        <c:delete val="0"/>
        <c:axPos val="b"/>
        <c:majorGridlines/>
        <c:numFmt formatCode="General" sourceLinked="1"/>
        <c:majorTickMark val="out"/>
        <c:minorTickMark val="none"/>
        <c:tickLblPos val="nextTo"/>
        <c:txPr>
          <a:bodyPr/>
          <a:lstStyle/>
          <a:p>
            <a:pPr>
              <a:defRPr sz="1200">
                <a:latin typeface="Times New Roman" pitchFamily="18" charset="0"/>
                <a:cs typeface="Times New Roman" pitchFamily="18" charset="0"/>
              </a:defRPr>
            </a:pPr>
            <a:endParaRPr lang="en-US"/>
          </a:p>
        </c:txPr>
        <c:crossAx val="9753079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Hồ sơ tiếp nhận</c:v>
                </c:pt>
              </c:strCache>
            </c:strRef>
          </c:tx>
          <c:spPr>
            <a:solidFill>
              <a:schemeClr val="accent1"/>
            </a:solidFill>
            <a:ln>
              <a:noFill/>
            </a:ln>
            <a:effectLst/>
          </c:spPr>
          <c:invertIfNegative val="0"/>
          <c:dPt>
            <c:idx val="1"/>
            <c:invertIfNegative val="0"/>
            <c:bubble3D val="0"/>
            <c:spPr>
              <a:solidFill>
                <a:srgbClr val="FFC000"/>
              </a:solidFill>
              <a:ln>
                <a:noFill/>
              </a:ln>
              <a:effectLst/>
            </c:spPr>
            <c:extLst>
              <c:ext xmlns:c16="http://schemas.microsoft.com/office/drawing/2014/chart" uri="{C3380CC4-5D6E-409C-BE32-E72D297353CC}">
                <c16:uniqueId val="{00000003-B812-4D27-BDBA-342D9252D3F2}"/>
              </c:ext>
            </c:extLst>
          </c:dPt>
          <c:dPt>
            <c:idx val="2"/>
            <c:invertIfNegative val="0"/>
            <c:bubble3D val="0"/>
            <c:spPr>
              <a:solidFill>
                <a:srgbClr val="FF0000"/>
              </a:solidFill>
              <a:ln>
                <a:noFill/>
              </a:ln>
              <a:effectLst/>
            </c:spPr>
            <c:extLst>
              <c:ext xmlns:c16="http://schemas.microsoft.com/office/drawing/2014/chart" uri="{C3380CC4-5D6E-409C-BE32-E72D297353CC}">
                <c16:uniqueId val="{00000004-B812-4D27-BDBA-342D9252D3F2}"/>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Tổng số</c:v>
                </c:pt>
                <c:pt idx="1">
                  <c:v>Trực tuyến</c:v>
                </c:pt>
                <c:pt idx="2">
                  <c:v>Trực tiếp</c:v>
                </c:pt>
              </c:strCache>
            </c:strRef>
          </c:cat>
          <c:val>
            <c:numRef>
              <c:f>Sheet1!$B$2:$B$4</c:f>
              <c:numCache>
                <c:formatCode>_(* #,##0_);_(* \(#,##0\);_(* "-"_);_(@_)</c:formatCode>
                <c:ptCount val="3"/>
                <c:pt idx="0">
                  <c:v>365802</c:v>
                </c:pt>
                <c:pt idx="1">
                  <c:v>313307</c:v>
                </c:pt>
                <c:pt idx="2">
                  <c:v>52495</c:v>
                </c:pt>
              </c:numCache>
            </c:numRef>
          </c:val>
          <c:extLst>
            <c:ext xmlns:c16="http://schemas.microsoft.com/office/drawing/2014/chart" uri="{C3380CC4-5D6E-409C-BE32-E72D297353CC}">
              <c16:uniqueId val="{00000000-B812-4D27-BDBA-342D9252D3F2}"/>
            </c:ext>
          </c:extLst>
        </c:ser>
        <c:dLbls>
          <c:dLblPos val="outEnd"/>
          <c:showLegendKey val="0"/>
          <c:showVal val="1"/>
          <c:showCatName val="0"/>
          <c:showSerName val="0"/>
          <c:showPercent val="0"/>
          <c:showBubbleSize val="0"/>
        </c:dLbls>
        <c:gapWidth val="219"/>
        <c:overlap val="-27"/>
        <c:axId val="389468288"/>
        <c:axId val="389468768"/>
      </c:barChart>
      <c:catAx>
        <c:axId val="389468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9468768"/>
        <c:crosses val="autoZero"/>
        <c:auto val="1"/>
        <c:lblAlgn val="ctr"/>
        <c:lblOffset val="100"/>
        <c:noMultiLvlLbl val="0"/>
      </c:catAx>
      <c:valAx>
        <c:axId val="389468768"/>
        <c:scaling>
          <c:orientation val="minMax"/>
        </c:scaling>
        <c:delete val="1"/>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crossAx val="38946828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Hồ sơ đã giải quyết</c:v>
                </c:pt>
              </c:strCache>
            </c:strRef>
          </c:tx>
          <c:spPr>
            <a:solidFill>
              <a:schemeClr val="accent1"/>
            </a:solidFill>
            <a:ln>
              <a:noFill/>
            </a:ln>
            <a:effectLst/>
          </c:spPr>
          <c:invertIfNegative val="0"/>
          <c:dPt>
            <c:idx val="1"/>
            <c:invertIfNegative val="0"/>
            <c:bubble3D val="0"/>
            <c:spPr>
              <a:solidFill>
                <a:srgbClr val="FFC000"/>
              </a:solidFill>
              <a:ln>
                <a:noFill/>
              </a:ln>
              <a:effectLst/>
            </c:spPr>
            <c:extLst>
              <c:ext xmlns:c16="http://schemas.microsoft.com/office/drawing/2014/chart" uri="{C3380CC4-5D6E-409C-BE32-E72D297353CC}">
                <c16:uniqueId val="{00000001-9737-4124-8D8B-58004432B60F}"/>
              </c:ext>
            </c:extLst>
          </c:dPt>
          <c:dPt>
            <c:idx val="2"/>
            <c:invertIfNegative val="0"/>
            <c:bubble3D val="0"/>
            <c:spPr>
              <a:solidFill>
                <a:srgbClr val="FF0000"/>
              </a:solidFill>
              <a:ln>
                <a:noFill/>
              </a:ln>
              <a:effectLst/>
            </c:spPr>
            <c:extLst>
              <c:ext xmlns:c16="http://schemas.microsoft.com/office/drawing/2014/chart" uri="{C3380CC4-5D6E-409C-BE32-E72D297353CC}">
                <c16:uniqueId val="{00000003-9737-4124-8D8B-58004432B60F}"/>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Tổng số</c:v>
                </c:pt>
                <c:pt idx="1">
                  <c:v>Trước/đúng hạn</c:v>
                </c:pt>
                <c:pt idx="2">
                  <c:v>Trễ hạn</c:v>
                </c:pt>
              </c:strCache>
            </c:strRef>
          </c:cat>
          <c:val>
            <c:numRef>
              <c:f>Sheet1!$B$2:$B$4</c:f>
              <c:numCache>
                <c:formatCode>_(* #,##0_);_(* \(#,##0\);_(* "-"_);_(@_)</c:formatCode>
                <c:ptCount val="3"/>
                <c:pt idx="0">
                  <c:v>342156</c:v>
                </c:pt>
                <c:pt idx="1">
                  <c:v>333407</c:v>
                </c:pt>
                <c:pt idx="2">
                  <c:v>8723</c:v>
                </c:pt>
              </c:numCache>
            </c:numRef>
          </c:val>
          <c:extLst>
            <c:ext xmlns:c16="http://schemas.microsoft.com/office/drawing/2014/chart" uri="{C3380CC4-5D6E-409C-BE32-E72D297353CC}">
              <c16:uniqueId val="{00000004-9737-4124-8D8B-58004432B60F}"/>
            </c:ext>
          </c:extLst>
        </c:ser>
        <c:dLbls>
          <c:dLblPos val="outEnd"/>
          <c:showLegendKey val="0"/>
          <c:showVal val="1"/>
          <c:showCatName val="0"/>
          <c:showSerName val="0"/>
          <c:showPercent val="0"/>
          <c:showBubbleSize val="0"/>
        </c:dLbls>
        <c:gapWidth val="219"/>
        <c:overlap val="-27"/>
        <c:axId val="389468288"/>
        <c:axId val="389468768"/>
      </c:barChart>
      <c:catAx>
        <c:axId val="389468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9468768"/>
        <c:crosses val="autoZero"/>
        <c:auto val="1"/>
        <c:lblAlgn val="ctr"/>
        <c:lblOffset val="100"/>
        <c:noMultiLvlLbl val="0"/>
      </c:catAx>
      <c:valAx>
        <c:axId val="389468768"/>
        <c:scaling>
          <c:orientation val="minMax"/>
        </c:scaling>
        <c:delete val="1"/>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crossAx val="38946828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5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Hồ sơ đang giải quyết</c:v>
                </c:pt>
              </c:strCache>
            </c:strRef>
          </c:tx>
          <c:spPr>
            <a:solidFill>
              <a:schemeClr val="accent1"/>
            </a:solidFill>
            <a:ln>
              <a:noFill/>
            </a:ln>
            <a:effectLst/>
          </c:spPr>
          <c:invertIfNegative val="0"/>
          <c:dPt>
            <c:idx val="1"/>
            <c:invertIfNegative val="0"/>
            <c:bubble3D val="0"/>
            <c:spPr>
              <a:solidFill>
                <a:srgbClr val="FFC000"/>
              </a:solidFill>
              <a:ln>
                <a:noFill/>
              </a:ln>
              <a:effectLst/>
            </c:spPr>
            <c:extLst>
              <c:ext xmlns:c16="http://schemas.microsoft.com/office/drawing/2014/chart" uri="{C3380CC4-5D6E-409C-BE32-E72D297353CC}">
                <c16:uniqueId val="{00000001-368C-44D6-A8CB-D2BBFACA4A01}"/>
              </c:ext>
            </c:extLst>
          </c:dPt>
          <c:dPt>
            <c:idx val="2"/>
            <c:invertIfNegative val="0"/>
            <c:bubble3D val="0"/>
            <c:spPr>
              <a:solidFill>
                <a:srgbClr val="FF0000"/>
              </a:solidFill>
              <a:ln>
                <a:noFill/>
              </a:ln>
              <a:effectLst/>
            </c:spPr>
            <c:extLst>
              <c:ext xmlns:c16="http://schemas.microsoft.com/office/drawing/2014/chart" uri="{C3380CC4-5D6E-409C-BE32-E72D297353CC}">
                <c16:uniqueId val="{00000003-368C-44D6-A8CB-D2BBFACA4A01}"/>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Tổng số</c:v>
                </c:pt>
                <c:pt idx="1">
                  <c:v>Trong hạn</c:v>
                </c:pt>
                <c:pt idx="2">
                  <c:v>Quá hạn</c:v>
                </c:pt>
              </c:strCache>
            </c:strRef>
          </c:cat>
          <c:val>
            <c:numRef>
              <c:f>Sheet1!$B$2:$B$4</c:f>
              <c:numCache>
                <c:formatCode>_(* #,##0_);_(* \(#,##0\);_(* "-"_);_(@_)</c:formatCode>
                <c:ptCount val="3"/>
                <c:pt idx="0">
                  <c:v>23559</c:v>
                </c:pt>
                <c:pt idx="1">
                  <c:v>18484</c:v>
                </c:pt>
                <c:pt idx="2">
                  <c:v>2075</c:v>
                </c:pt>
              </c:numCache>
            </c:numRef>
          </c:val>
          <c:extLst>
            <c:ext xmlns:c16="http://schemas.microsoft.com/office/drawing/2014/chart" uri="{C3380CC4-5D6E-409C-BE32-E72D297353CC}">
              <c16:uniqueId val="{00000004-368C-44D6-A8CB-D2BBFACA4A01}"/>
            </c:ext>
          </c:extLst>
        </c:ser>
        <c:dLbls>
          <c:dLblPos val="outEnd"/>
          <c:showLegendKey val="0"/>
          <c:showVal val="1"/>
          <c:showCatName val="0"/>
          <c:showSerName val="0"/>
          <c:showPercent val="0"/>
          <c:showBubbleSize val="0"/>
        </c:dLbls>
        <c:gapWidth val="219"/>
        <c:overlap val="-27"/>
        <c:axId val="389468288"/>
        <c:axId val="389468768"/>
      </c:barChart>
      <c:catAx>
        <c:axId val="389468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9468768"/>
        <c:crosses val="autoZero"/>
        <c:auto val="1"/>
        <c:lblAlgn val="ctr"/>
        <c:lblOffset val="100"/>
        <c:noMultiLvlLbl val="0"/>
      </c:catAx>
      <c:valAx>
        <c:axId val="389468768"/>
        <c:scaling>
          <c:orientation val="minMax"/>
        </c:scaling>
        <c:delete val="1"/>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crossAx val="38946828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2"/>
          </a:xfrm>
          <a:prstGeom prst="rect">
            <a:avLst/>
          </a:prstGeom>
        </p:spPr>
        <p:txBody>
          <a:bodyPr vert="horz" lIns="91440" tIns="45720" rIns="91440" bIns="45720" rtlCol="0"/>
          <a:lstStyle>
            <a:lvl1pPr algn="r">
              <a:defRPr sz="1200"/>
            </a:lvl1pPr>
          </a:lstStyle>
          <a:p>
            <a:fld id="{E975F939-555A-4A9C-8AEC-F499DFE69204}" type="datetimeFigureOut">
              <a:rPr lang="en-US" smtClean="0"/>
              <a:t>10/8/2025</a:t>
            </a:fld>
            <a:endParaRPr lang="en-US"/>
          </a:p>
        </p:txBody>
      </p:sp>
      <p:sp>
        <p:nvSpPr>
          <p:cNvPr id="4" name="Footer Placeholder 3"/>
          <p:cNvSpPr>
            <a:spLocks noGrp="1"/>
          </p:cNvSpPr>
          <p:nvPr>
            <p:ph type="ftr" sz="quarter" idx="2"/>
          </p:nvPr>
        </p:nvSpPr>
        <p:spPr>
          <a:xfrm>
            <a:off x="0" y="9430091"/>
            <a:ext cx="2945659" cy="4964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6412"/>
          </a:xfrm>
          <a:prstGeom prst="rect">
            <a:avLst/>
          </a:prstGeom>
        </p:spPr>
        <p:txBody>
          <a:bodyPr vert="horz" lIns="91440" tIns="45720" rIns="91440" bIns="45720" rtlCol="0" anchor="b"/>
          <a:lstStyle>
            <a:lvl1pPr algn="r">
              <a:defRPr sz="1200"/>
            </a:lvl1pPr>
          </a:lstStyle>
          <a:p>
            <a:fld id="{123D3CC9-BF06-48A9-8E99-E37180A3671C}" type="slidenum">
              <a:rPr lang="en-US" smtClean="0"/>
              <a:t>‹#›</a:t>
            </a:fld>
            <a:endParaRPr lang="en-US"/>
          </a:p>
        </p:txBody>
      </p:sp>
    </p:spTree>
    <p:extLst>
      <p:ext uri="{BB962C8B-B14F-4D97-AF65-F5344CB8AC3E}">
        <p14:creationId xmlns:p14="http://schemas.microsoft.com/office/powerpoint/2010/main" val="30884178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2"/>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50443" y="0"/>
            <a:ext cx="2945659" cy="496412"/>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8F21F49-57FA-4C75-B3EA-D849DFAAAC24}" type="datetimeFigureOut">
              <a:rPr lang="en-US"/>
              <a:pPr>
                <a:defRPr/>
              </a:pPr>
              <a:t>10/8/2025</a:t>
            </a:fld>
            <a:endParaRPr lang="en-US"/>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715907"/>
            <a:ext cx="5438140" cy="4467702"/>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30091"/>
            <a:ext cx="2945659" cy="49641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50443" y="9430091"/>
            <a:ext cx="2945659" cy="496412"/>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0726C0E0-597F-4630-ABD4-7A6745C1D478}" type="slidenum">
              <a:rPr lang="en-US"/>
              <a:pPr>
                <a:defRPr/>
              </a:pPr>
              <a:t>‹#›</a:t>
            </a:fld>
            <a:endParaRPr lang="en-US"/>
          </a:p>
        </p:txBody>
      </p:sp>
    </p:spTree>
    <p:extLst>
      <p:ext uri="{BB962C8B-B14F-4D97-AF65-F5344CB8AC3E}">
        <p14:creationId xmlns:p14="http://schemas.microsoft.com/office/powerpoint/2010/main" val="65449513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726C0E0-597F-4630-ABD4-7A6745C1D478}" type="slidenum">
              <a:rPr lang="en-US" smtClean="0"/>
              <a:pPr>
                <a:defRPr/>
              </a:pPr>
              <a:t>1</a:t>
            </a:fld>
            <a:endParaRPr lang="en-US"/>
          </a:p>
        </p:txBody>
      </p:sp>
    </p:spTree>
    <p:extLst>
      <p:ext uri="{BB962C8B-B14F-4D97-AF65-F5344CB8AC3E}">
        <p14:creationId xmlns:p14="http://schemas.microsoft.com/office/powerpoint/2010/main" val="12452242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err="1"/>
              <a:t>Tại</a:t>
            </a:r>
            <a:r>
              <a:rPr lang="en-US" dirty="0"/>
              <a:t> </a:t>
            </a:r>
            <a:r>
              <a:rPr lang="en-US" dirty="0" err="1"/>
              <a:t>kỳ</a:t>
            </a:r>
            <a:r>
              <a:rPr lang="en-US" dirty="0"/>
              <a:t> </a:t>
            </a:r>
            <a:r>
              <a:rPr lang="en-US" dirty="0" err="1"/>
              <a:t>báo</a:t>
            </a:r>
            <a:r>
              <a:rPr lang="en-US" dirty="0"/>
              <a:t> </a:t>
            </a:r>
            <a:r>
              <a:rPr lang="en-US" dirty="0" err="1"/>
              <a:t>cáo</a:t>
            </a:r>
            <a:r>
              <a:rPr lang="en-US" dirty="0"/>
              <a:t> </a:t>
            </a:r>
            <a:r>
              <a:rPr lang="en-US" dirty="0" err="1"/>
              <a:t>tháng</a:t>
            </a:r>
            <a:r>
              <a:rPr lang="en-US" dirty="0"/>
              <a:t> 8: </a:t>
            </a:r>
            <a:r>
              <a:rPr lang="en-US" dirty="0" err="1"/>
              <a:t>có</a:t>
            </a:r>
            <a:r>
              <a:rPr lang="en-US" dirty="0"/>
              <a:t> 144 </a:t>
            </a:r>
            <a:r>
              <a:rPr lang="en-US" dirty="0" err="1"/>
              <a:t>nhiệm</a:t>
            </a:r>
            <a:r>
              <a:rPr lang="en-US" dirty="0"/>
              <a:t> </a:t>
            </a:r>
            <a:r>
              <a:rPr lang="en-US" dirty="0" err="1"/>
              <a:t>vụ</a:t>
            </a:r>
            <a:r>
              <a:rPr lang="en-US" dirty="0"/>
              <a:t> </a:t>
            </a:r>
            <a:r>
              <a:rPr lang="en-US" dirty="0" err="1"/>
              <a:t>quá</a:t>
            </a:r>
            <a:r>
              <a:rPr lang="en-US" dirty="0"/>
              <a:t> </a:t>
            </a:r>
            <a:r>
              <a:rPr lang="en-US" dirty="0" err="1"/>
              <a:t>hạn</a:t>
            </a:r>
            <a:r>
              <a:rPr lang="en-US" dirty="0"/>
              <a:t> </a:t>
            </a:r>
            <a:r>
              <a:rPr lang="en-US" dirty="0" err="1"/>
              <a:t>chưa</a:t>
            </a:r>
            <a:r>
              <a:rPr lang="en-US" dirty="0"/>
              <a:t> </a:t>
            </a:r>
            <a:r>
              <a:rPr lang="en-US" dirty="0" err="1"/>
              <a:t>hoàn</a:t>
            </a:r>
            <a:r>
              <a:rPr lang="en-US" dirty="0"/>
              <a:t> </a:t>
            </a:r>
            <a:r>
              <a:rPr lang="en-US" dirty="0" err="1"/>
              <a:t>thành</a:t>
            </a:r>
            <a:r>
              <a:rPr lang="en-US" dirty="0"/>
              <a:t>.</a:t>
            </a:r>
          </a:p>
          <a:p>
            <a:pPr marL="171450" indent="-171450">
              <a:buFontTx/>
              <a:buChar char="-"/>
            </a:pPr>
            <a:r>
              <a:rPr lang="en-US" dirty="0" err="1"/>
              <a:t>Tháng</a:t>
            </a:r>
            <a:r>
              <a:rPr lang="en-US" dirty="0"/>
              <a:t> 9, </a:t>
            </a:r>
            <a:r>
              <a:rPr lang="en-US" dirty="0" err="1"/>
              <a:t>có</a:t>
            </a:r>
            <a:r>
              <a:rPr lang="en-US" dirty="0"/>
              <a:t> 33 </a:t>
            </a:r>
            <a:r>
              <a:rPr lang="en-US" dirty="0" err="1"/>
              <a:t>nhiệm</a:t>
            </a:r>
            <a:r>
              <a:rPr lang="en-US" dirty="0"/>
              <a:t> </a:t>
            </a:r>
            <a:r>
              <a:rPr lang="en-US" dirty="0" err="1"/>
              <a:t>vụ</a:t>
            </a:r>
            <a:r>
              <a:rPr lang="en-US" dirty="0"/>
              <a:t> </a:t>
            </a:r>
            <a:r>
              <a:rPr lang="en-US" dirty="0" err="1"/>
              <a:t>quá</a:t>
            </a:r>
            <a:r>
              <a:rPr lang="en-US" dirty="0"/>
              <a:t> </a:t>
            </a:r>
            <a:r>
              <a:rPr lang="en-US" dirty="0" err="1"/>
              <a:t>hạn</a:t>
            </a:r>
            <a:r>
              <a:rPr lang="en-US" dirty="0"/>
              <a:t> </a:t>
            </a:r>
            <a:r>
              <a:rPr lang="en-US" dirty="0" err="1"/>
              <a:t>chưa</a:t>
            </a:r>
            <a:r>
              <a:rPr lang="en-US" dirty="0"/>
              <a:t> </a:t>
            </a:r>
            <a:r>
              <a:rPr lang="en-US" dirty="0" err="1"/>
              <a:t>hoàn</a:t>
            </a:r>
            <a:r>
              <a:rPr lang="en-US" dirty="0"/>
              <a:t> </a:t>
            </a:r>
            <a:r>
              <a:rPr lang="en-US" dirty="0" err="1"/>
              <a:t>thành</a:t>
            </a:r>
            <a:r>
              <a:rPr lang="en-US" dirty="0"/>
              <a:t>.</a:t>
            </a:r>
          </a:p>
        </p:txBody>
      </p:sp>
      <p:sp>
        <p:nvSpPr>
          <p:cNvPr id="4" name="Slide Number Placeholder 3"/>
          <p:cNvSpPr>
            <a:spLocks noGrp="1"/>
          </p:cNvSpPr>
          <p:nvPr>
            <p:ph type="sldNum" sz="quarter" idx="5"/>
          </p:nvPr>
        </p:nvSpPr>
        <p:spPr/>
        <p:txBody>
          <a:bodyPr/>
          <a:lstStyle/>
          <a:p>
            <a:pPr>
              <a:defRPr/>
            </a:pPr>
            <a:fld id="{0726C0E0-597F-4630-ABD4-7A6745C1D478}" type="slidenum">
              <a:rPr lang="en-US" smtClean="0"/>
              <a:pPr>
                <a:defRPr/>
              </a:pPr>
              <a:t>10</a:t>
            </a:fld>
            <a:endParaRPr lang="en-US"/>
          </a:p>
        </p:txBody>
      </p:sp>
    </p:spTree>
    <p:extLst>
      <p:ext uri="{BB962C8B-B14F-4D97-AF65-F5344CB8AC3E}">
        <p14:creationId xmlns:p14="http://schemas.microsoft.com/office/powerpoint/2010/main" val="12337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726C0E0-597F-4630-ABD4-7A6745C1D478}" type="slidenum">
              <a:rPr lang="en-US" smtClean="0"/>
              <a:pPr>
                <a:defRPr/>
              </a:pPr>
              <a:t>11</a:t>
            </a:fld>
            <a:endParaRPr lang="en-US"/>
          </a:p>
        </p:txBody>
      </p:sp>
    </p:spTree>
    <p:extLst>
      <p:ext uri="{BB962C8B-B14F-4D97-AF65-F5344CB8AC3E}">
        <p14:creationId xmlns:p14="http://schemas.microsoft.com/office/powerpoint/2010/main" val="21940328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dirty="0">
              <a:solidFill>
                <a:schemeClr val="tx1"/>
              </a:solidFill>
              <a:effectLst/>
              <a:latin typeface="Arial" pitchFamily="34" charset="0"/>
              <a:ea typeface="Calibri"/>
              <a:cs typeface="Arial" pitchFamily="34" charset="0"/>
            </a:endParaRPr>
          </a:p>
        </p:txBody>
      </p:sp>
      <p:sp>
        <p:nvSpPr>
          <p:cNvPr id="4" name="Slide Number Placeholder 3"/>
          <p:cNvSpPr>
            <a:spLocks noGrp="1"/>
          </p:cNvSpPr>
          <p:nvPr>
            <p:ph type="sldNum" sz="quarter" idx="10"/>
          </p:nvPr>
        </p:nvSpPr>
        <p:spPr/>
        <p:txBody>
          <a:bodyPr/>
          <a:lstStyle/>
          <a:p>
            <a:pPr>
              <a:defRPr/>
            </a:pPr>
            <a:fld id="{0726C0E0-597F-4630-ABD4-7A6745C1D478}" type="slidenum">
              <a:rPr lang="en-US" smtClean="0"/>
              <a:pPr>
                <a:defRPr/>
              </a:pPr>
              <a:t>12</a:t>
            </a:fld>
            <a:endParaRPr lang="en-US"/>
          </a:p>
        </p:txBody>
      </p:sp>
    </p:spTree>
    <p:extLst>
      <p:ext uri="{BB962C8B-B14F-4D97-AF65-F5344CB8AC3E}">
        <p14:creationId xmlns:p14="http://schemas.microsoft.com/office/powerpoint/2010/main" val="21940328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79413-2D74-1FE4-0A50-7D5DD59B98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BF2DDD-3504-19F4-C5D8-8880C5EF5853}"/>
              </a:ext>
            </a:extLst>
          </p:cNvPr>
          <p:cNvSpPr>
            <a:spLocks noGrp="1" noRot="1" noChangeAspect="1"/>
          </p:cNvSpPr>
          <p:nvPr>
            <p:ph type="sldImg"/>
          </p:nvPr>
        </p:nvSpPr>
        <p:spPr>
          <a:xfrm>
            <a:off x="90488" y="744538"/>
            <a:ext cx="6616700" cy="3722687"/>
          </a:xfrm>
        </p:spPr>
      </p:sp>
      <p:sp>
        <p:nvSpPr>
          <p:cNvPr id="3" name="Notes Placeholder 2">
            <a:extLst>
              <a:ext uri="{FF2B5EF4-FFF2-40B4-BE49-F238E27FC236}">
                <a16:creationId xmlns:a16="http://schemas.microsoft.com/office/drawing/2014/main" id="{E1EB0D2D-9C36-65EE-4975-D038EDA4AC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4E1D26-7BC3-B794-880D-E75EC01FECD0}"/>
              </a:ext>
            </a:extLst>
          </p:cNvPr>
          <p:cNvSpPr>
            <a:spLocks noGrp="1"/>
          </p:cNvSpPr>
          <p:nvPr>
            <p:ph type="sldNum" sz="quarter" idx="10"/>
          </p:nvPr>
        </p:nvSpPr>
        <p:spPr/>
        <p:txBody>
          <a:bodyPr/>
          <a:lstStyle/>
          <a:p>
            <a:pPr>
              <a:defRPr/>
            </a:pPr>
            <a:fld id="{0726C0E0-597F-4630-ABD4-7A6745C1D478}" type="slidenum">
              <a:rPr lang="en-US" smtClean="0"/>
              <a:pPr>
                <a:defRPr/>
              </a:pPr>
              <a:t>13</a:t>
            </a:fld>
            <a:endParaRPr lang="en-US"/>
          </a:p>
        </p:txBody>
      </p:sp>
    </p:spTree>
    <p:extLst>
      <p:ext uri="{BB962C8B-B14F-4D97-AF65-F5344CB8AC3E}">
        <p14:creationId xmlns:p14="http://schemas.microsoft.com/office/powerpoint/2010/main" val="16962989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40B89-6C50-44E8-605C-D3C66AC781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D95CE4-0921-B267-6097-EBACA87DC80C}"/>
              </a:ext>
            </a:extLst>
          </p:cNvPr>
          <p:cNvSpPr>
            <a:spLocks noGrp="1" noRot="1" noChangeAspect="1"/>
          </p:cNvSpPr>
          <p:nvPr>
            <p:ph type="sldImg"/>
          </p:nvPr>
        </p:nvSpPr>
        <p:spPr>
          <a:xfrm>
            <a:off x="90488" y="744538"/>
            <a:ext cx="6616700" cy="3722687"/>
          </a:xfrm>
        </p:spPr>
      </p:sp>
      <p:sp>
        <p:nvSpPr>
          <p:cNvPr id="3" name="Notes Placeholder 2">
            <a:extLst>
              <a:ext uri="{FF2B5EF4-FFF2-40B4-BE49-F238E27FC236}">
                <a16:creationId xmlns:a16="http://schemas.microsoft.com/office/drawing/2014/main" id="{526A7297-2B1D-ECB3-E44E-E297A953A4F1}"/>
              </a:ext>
            </a:extLst>
          </p:cNvPr>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dirty="0">
              <a:solidFill>
                <a:schemeClr val="tx1"/>
              </a:solidFill>
              <a:effectLst/>
              <a:latin typeface="Arial" pitchFamily="34" charset="0"/>
              <a:ea typeface="Calibri"/>
              <a:cs typeface="Arial" pitchFamily="34" charset="0"/>
            </a:endParaRPr>
          </a:p>
        </p:txBody>
      </p:sp>
      <p:sp>
        <p:nvSpPr>
          <p:cNvPr id="4" name="Slide Number Placeholder 3">
            <a:extLst>
              <a:ext uri="{FF2B5EF4-FFF2-40B4-BE49-F238E27FC236}">
                <a16:creationId xmlns:a16="http://schemas.microsoft.com/office/drawing/2014/main" id="{554FF0F0-6834-0ED4-798A-92F1E4458811}"/>
              </a:ext>
            </a:extLst>
          </p:cNvPr>
          <p:cNvSpPr>
            <a:spLocks noGrp="1"/>
          </p:cNvSpPr>
          <p:nvPr>
            <p:ph type="sldNum" sz="quarter" idx="10"/>
          </p:nvPr>
        </p:nvSpPr>
        <p:spPr/>
        <p:txBody>
          <a:bodyPr/>
          <a:lstStyle/>
          <a:p>
            <a:pPr>
              <a:defRPr/>
            </a:pPr>
            <a:fld id="{0726C0E0-597F-4630-ABD4-7A6745C1D478}" type="slidenum">
              <a:rPr lang="en-US" smtClean="0"/>
              <a:pPr>
                <a:defRPr/>
              </a:pPr>
              <a:t>14</a:t>
            </a:fld>
            <a:endParaRPr lang="en-US"/>
          </a:p>
        </p:txBody>
      </p:sp>
    </p:spTree>
    <p:extLst>
      <p:ext uri="{BB962C8B-B14F-4D97-AF65-F5344CB8AC3E}">
        <p14:creationId xmlns:p14="http://schemas.microsoft.com/office/powerpoint/2010/main" val="20757721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21348-F447-00FE-06CB-4E1AA083D4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15423D-B327-9C95-4A06-5B13D3682BB2}"/>
              </a:ext>
            </a:extLst>
          </p:cNvPr>
          <p:cNvSpPr>
            <a:spLocks noGrp="1" noRot="1" noChangeAspect="1"/>
          </p:cNvSpPr>
          <p:nvPr>
            <p:ph type="sldImg"/>
          </p:nvPr>
        </p:nvSpPr>
        <p:spPr>
          <a:xfrm>
            <a:off x="90488" y="744538"/>
            <a:ext cx="6616700" cy="3722687"/>
          </a:xfrm>
        </p:spPr>
      </p:sp>
      <p:sp>
        <p:nvSpPr>
          <p:cNvPr id="3" name="Notes Placeholder 2">
            <a:extLst>
              <a:ext uri="{FF2B5EF4-FFF2-40B4-BE49-F238E27FC236}">
                <a16:creationId xmlns:a16="http://schemas.microsoft.com/office/drawing/2014/main" id="{4E58B615-C8C7-CF14-3DA1-9CC951999061}"/>
              </a:ext>
            </a:extLst>
          </p:cNvPr>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dirty="0">
              <a:solidFill>
                <a:schemeClr val="tx1"/>
              </a:solidFill>
              <a:effectLst/>
              <a:latin typeface="Arial" pitchFamily="34" charset="0"/>
              <a:ea typeface="Calibri"/>
              <a:cs typeface="Arial" pitchFamily="34" charset="0"/>
            </a:endParaRPr>
          </a:p>
        </p:txBody>
      </p:sp>
      <p:sp>
        <p:nvSpPr>
          <p:cNvPr id="4" name="Slide Number Placeholder 3">
            <a:extLst>
              <a:ext uri="{FF2B5EF4-FFF2-40B4-BE49-F238E27FC236}">
                <a16:creationId xmlns:a16="http://schemas.microsoft.com/office/drawing/2014/main" id="{7F11234E-E732-F9D7-D615-2382B3FF6B72}"/>
              </a:ext>
            </a:extLst>
          </p:cNvPr>
          <p:cNvSpPr>
            <a:spLocks noGrp="1"/>
          </p:cNvSpPr>
          <p:nvPr>
            <p:ph type="sldNum" sz="quarter" idx="10"/>
          </p:nvPr>
        </p:nvSpPr>
        <p:spPr/>
        <p:txBody>
          <a:bodyPr/>
          <a:lstStyle/>
          <a:p>
            <a:pPr>
              <a:defRPr/>
            </a:pPr>
            <a:fld id="{0726C0E0-597F-4630-ABD4-7A6745C1D478}" type="slidenum">
              <a:rPr lang="en-US" smtClean="0"/>
              <a:pPr>
                <a:defRPr/>
              </a:pPr>
              <a:t>15</a:t>
            </a:fld>
            <a:endParaRPr lang="en-US"/>
          </a:p>
        </p:txBody>
      </p:sp>
    </p:spTree>
    <p:extLst>
      <p:ext uri="{BB962C8B-B14F-4D97-AF65-F5344CB8AC3E}">
        <p14:creationId xmlns:p14="http://schemas.microsoft.com/office/powerpoint/2010/main" val="28484609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5A3E3-FFF7-CF2E-B449-B0A9D1187F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DE15AC-3C20-7E71-9BC7-94D68D970622}"/>
              </a:ext>
            </a:extLst>
          </p:cNvPr>
          <p:cNvSpPr>
            <a:spLocks noGrp="1" noRot="1" noChangeAspect="1"/>
          </p:cNvSpPr>
          <p:nvPr>
            <p:ph type="sldImg"/>
          </p:nvPr>
        </p:nvSpPr>
        <p:spPr>
          <a:xfrm>
            <a:off x="90488" y="744538"/>
            <a:ext cx="6616700" cy="3722687"/>
          </a:xfrm>
        </p:spPr>
      </p:sp>
      <p:sp>
        <p:nvSpPr>
          <p:cNvPr id="3" name="Notes Placeholder 2">
            <a:extLst>
              <a:ext uri="{FF2B5EF4-FFF2-40B4-BE49-F238E27FC236}">
                <a16:creationId xmlns:a16="http://schemas.microsoft.com/office/drawing/2014/main" id="{4C65D109-B500-69D5-E6E4-C155964CEE2A}"/>
              </a:ext>
            </a:extLst>
          </p:cNvPr>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dirty="0">
              <a:solidFill>
                <a:schemeClr val="tx1"/>
              </a:solidFill>
              <a:effectLst/>
              <a:latin typeface="Arial" pitchFamily="34" charset="0"/>
              <a:ea typeface="Calibri"/>
              <a:cs typeface="Arial" pitchFamily="34" charset="0"/>
            </a:endParaRPr>
          </a:p>
        </p:txBody>
      </p:sp>
      <p:sp>
        <p:nvSpPr>
          <p:cNvPr id="4" name="Slide Number Placeholder 3">
            <a:extLst>
              <a:ext uri="{FF2B5EF4-FFF2-40B4-BE49-F238E27FC236}">
                <a16:creationId xmlns:a16="http://schemas.microsoft.com/office/drawing/2014/main" id="{19C41E7A-2703-DD24-449D-9396DE88B8CD}"/>
              </a:ext>
            </a:extLst>
          </p:cNvPr>
          <p:cNvSpPr>
            <a:spLocks noGrp="1"/>
          </p:cNvSpPr>
          <p:nvPr>
            <p:ph type="sldNum" sz="quarter" idx="10"/>
          </p:nvPr>
        </p:nvSpPr>
        <p:spPr/>
        <p:txBody>
          <a:bodyPr/>
          <a:lstStyle/>
          <a:p>
            <a:pPr>
              <a:defRPr/>
            </a:pPr>
            <a:fld id="{0726C0E0-597F-4630-ABD4-7A6745C1D478}" type="slidenum">
              <a:rPr lang="en-US" smtClean="0"/>
              <a:pPr>
                <a:defRPr/>
              </a:pPr>
              <a:t>16</a:t>
            </a:fld>
            <a:endParaRPr lang="en-US"/>
          </a:p>
        </p:txBody>
      </p:sp>
    </p:spTree>
    <p:extLst>
      <p:ext uri="{BB962C8B-B14F-4D97-AF65-F5344CB8AC3E}">
        <p14:creationId xmlns:p14="http://schemas.microsoft.com/office/powerpoint/2010/main" val="42601552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2B9C0-68AD-1BD8-3D81-6866F73D52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0B8EBA-57A5-1D93-5DC0-AA78DE26A6D2}"/>
              </a:ext>
            </a:extLst>
          </p:cNvPr>
          <p:cNvSpPr>
            <a:spLocks noGrp="1" noRot="1" noChangeAspect="1"/>
          </p:cNvSpPr>
          <p:nvPr>
            <p:ph type="sldImg"/>
          </p:nvPr>
        </p:nvSpPr>
        <p:spPr>
          <a:xfrm>
            <a:off x="90488" y="744538"/>
            <a:ext cx="6616700" cy="3722687"/>
          </a:xfrm>
        </p:spPr>
      </p:sp>
      <p:sp>
        <p:nvSpPr>
          <p:cNvPr id="3" name="Notes Placeholder 2">
            <a:extLst>
              <a:ext uri="{FF2B5EF4-FFF2-40B4-BE49-F238E27FC236}">
                <a16:creationId xmlns:a16="http://schemas.microsoft.com/office/drawing/2014/main" id="{7112CB39-3B37-0CAD-AFF7-4DDB87EEEDF1}"/>
              </a:ext>
            </a:extLst>
          </p:cNvPr>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err="1">
                <a:solidFill>
                  <a:schemeClr val="tx1"/>
                </a:solidFill>
                <a:effectLst/>
                <a:latin typeface="Arial" pitchFamily="34" charset="0"/>
                <a:ea typeface="Calibri"/>
                <a:cs typeface="Arial" pitchFamily="34" charset="0"/>
              </a:rPr>
              <a:t>Vừa</a:t>
            </a:r>
            <a:r>
              <a:rPr lang="en-US" sz="1200" dirty="0">
                <a:solidFill>
                  <a:schemeClr val="tx1"/>
                </a:solidFill>
                <a:effectLst/>
                <a:latin typeface="Arial" pitchFamily="34" charset="0"/>
                <a:ea typeface="Calibri"/>
                <a:cs typeface="Arial" pitchFamily="34" charset="0"/>
              </a:rPr>
              <a:t> qua, Văn </a:t>
            </a:r>
            <a:r>
              <a:rPr lang="en-US" sz="1200" dirty="0" err="1">
                <a:solidFill>
                  <a:schemeClr val="tx1"/>
                </a:solidFill>
                <a:effectLst/>
                <a:latin typeface="Arial" pitchFamily="34" charset="0"/>
                <a:ea typeface="Calibri"/>
                <a:cs typeface="Arial" pitchFamily="34" charset="0"/>
              </a:rPr>
              <a:t>phòng</a:t>
            </a:r>
            <a:r>
              <a:rPr lang="en-US" sz="1200" dirty="0">
                <a:solidFill>
                  <a:schemeClr val="tx1"/>
                </a:solidFill>
                <a:effectLst/>
                <a:latin typeface="Arial" pitchFamily="34" charset="0"/>
                <a:ea typeface="Calibri"/>
                <a:cs typeface="Arial" pitchFamily="34" charset="0"/>
              </a:rPr>
              <a:t> UBND </a:t>
            </a:r>
            <a:r>
              <a:rPr lang="en-US" sz="1200" dirty="0" err="1">
                <a:solidFill>
                  <a:schemeClr val="tx1"/>
                </a:solidFill>
                <a:effectLst/>
                <a:latin typeface="Arial" pitchFamily="34" charset="0"/>
                <a:ea typeface="Calibri"/>
                <a:cs typeface="Arial" pitchFamily="34" charset="0"/>
              </a:rPr>
              <a:t>tỉnh</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đã</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đi</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kiểm</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tra</a:t>
            </a:r>
            <a:r>
              <a:rPr lang="en-US" sz="1200" dirty="0">
                <a:solidFill>
                  <a:schemeClr val="tx1"/>
                </a:solidFill>
                <a:effectLst/>
                <a:latin typeface="Arial" pitchFamily="34" charset="0"/>
                <a:ea typeface="Calibri"/>
                <a:cs typeface="Arial" pitchFamily="34" charset="0"/>
              </a:rPr>
              <a:t> 09 </a:t>
            </a:r>
            <a:r>
              <a:rPr lang="en-US" sz="1200" dirty="0" err="1">
                <a:solidFill>
                  <a:schemeClr val="tx1"/>
                </a:solidFill>
                <a:effectLst/>
                <a:latin typeface="Arial" pitchFamily="34" charset="0"/>
                <a:ea typeface="Calibri"/>
                <a:cs typeface="Arial" pitchFamily="34" charset="0"/>
              </a:rPr>
              <a:t>địa</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phương</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cấp</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xã</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tại</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khu</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vực</a:t>
            </a:r>
            <a:r>
              <a:rPr lang="en-US" sz="1200" dirty="0">
                <a:solidFill>
                  <a:schemeClr val="tx1"/>
                </a:solidFill>
                <a:effectLst/>
                <a:latin typeface="Arial" pitchFamily="34" charset="0"/>
                <a:ea typeface="Calibri"/>
                <a:cs typeface="Arial" pitchFamily="34" charset="0"/>
              </a:rPr>
              <a:t> Gia Lai Tây. </a:t>
            </a:r>
            <a:r>
              <a:rPr lang="en-US" sz="1200" dirty="0" err="1">
                <a:solidFill>
                  <a:schemeClr val="tx1"/>
                </a:solidFill>
                <a:effectLst/>
                <a:latin typeface="Arial" pitchFamily="34" charset="0"/>
                <a:ea typeface="Calibri"/>
                <a:cs typeface="Arial" pitchFamily="34" charset="0"/>
              </a:rPr>
              <a:t>Hầu</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hết</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các</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địa</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phương</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chưa</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hoàn</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thành</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việc</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mua</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sắm</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trang</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thiết</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bị</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máy</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móc</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làm</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việc</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chỉ</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có</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xã</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Kbang</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đã</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hoàn</a:t>
            </a:r>
            <a:r>
              <a:rPr lang="en-US" sz="1200" dirty="0">
                <a:solidFill>
                  <a:schemeClr val="tx1"/>
                </a:solidFill>
                <a:effectLst/>
                <a:latin typeface="Arial" pitchFamily="34" charset="0"/>
                <a:ea typeface="Calibri"/>
                <a:cs typeface="Arial" pitchFamily="34" charset="0"/>
              </a:rPr>
              <a:t> </a:t>
            </a:r>
            <a:r>
              <a:rPr lang="en-US" sz="1200" dirty="0" err="1">
                <a:solidFill>
                  <a:schemeClr val="tx1"/>
                </a:solidFill>
                <a:effectLst/>
                <a:latin typeface="Arial" pitchFamily="34" charset="0"/>
                <a:ea typeface="Calibri"/>
                <a:cs typeface="Arial" pitchFamily="34" charset="0"/>
              </a:rPr>
              <a:t>thành</a:t>
            </a:r>
            <a:r>
              <a:rPr lang="en-US" sz="1200" dirty="0">
                <a:solidFill>
                  <a:schemeClr val="tx1"/>
                </a:solidFill>
                <a:effectLst/>
                <a:latin typeface="Arial" pitchFamily="34" charset="0"/>
                <a:ea typeface="Calibri"/>
                <a:cs typeface="Arial" pitchFamily="34" charset="0"/>
              </a:rPr>
              <a:t>).</a:t>
            </a:r>
          </a:p>
        </p:txBody>
      </p:sp>
      <p:sp>
        <p:nvSpPr>
          <p:cNvPr id="4" name="Slide Number Placeholder 3">
            <a:extLst>
              <a:ext uri="{FF2B5EF4-FFF2-40B4-BE49-F238E27FC236}">
                <a16:creationId xmlns:a16="http://schemas.microsoft.com/office/drawing/2014/main" id="{9A082017-B8ED-E261-6584-F45739709CAF}"/>
              </a:ext>
            </a:extLst>
          </p:cNvPr>
          <p:cNvSpPr>
            <a:spLocks noGrp="1"/>
          </p:cNvSpPr>
          <p:nvPr>
            <p:ph type="sldNum" sz="quarter" idx="10"/>
          </p:nvPr>
        </p:nvSpPr>
        <p:spPr/>
        <p:txBody>
          <a:bodyPr/>
          <a:lstStyle/>
          <a:p>
            <a:pPr>
              <a:defRPr/>
            </a:pPr>
            <a:fld id="{0726C0E0-597F-4630-ABD4-7A6745C1D478}" type="slidenum">
              <a:rPr lang="en-US" smtClean="0"/>
              <a:pPr>
                <a:defRPr/>
              </a:pPr>
              <a:t>17</a:t>
            </a:fld>
            <a:endParaRPr lang="en-US"/>
          </a:p>
        </p:txBody>
      </p:sp>
    </p:spTree>
    <p:extLst>
      <p:ext uri="{BB962C8B-B14F-4D97-AF65-F5344CB8AC3E}">
        <p14:creationId xmlns:p14="http://schemas.microsoft.com/office/powerpoint/2010/main" val="39380636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726C0E0-597F-4630-ABD4-7A6745C1D478}" type="slidenum">
              <a:rPr lang="en-US" smtClean="0"/>
              <a:pPr>
                <a:defRPr/>
              </a:pPr>
              <a:t>18</a:t>
            </a:fld>
            <a:endParaRPr lang="en-US"/>
          </a:p>
        </p:txBody>
      </p:sp>
    </p:spTree>
    <p:extLst>
      <p:ext uri="{BB962C8B-B14F-4D97-AF65-F5344CB8AC3E}">
        <p14:creationId xmlns:p14="http://schemas.microsoft.com/office/powerpoint/2010/main" val="1609361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726C0E0-597F-4630-ABD4-7A6745C1D478}" type="slidenum">
              <a:rPr lang="en-US" smtClean="0"/>
              <a:pPr>
                <a:defRPr/>
              </a:pPr>
              <a:t>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2907964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0" dirty="0" err="1">
                <a:latin typeface="Times New Roman" panose="02020603050405020304" pitchFamily="18" charset="0"/>
                <a:cs typeface="Times New Roman" panose="02020603050405020304" pitchFamily="18" charset="0"/>
              </a:rPr>
              <a:t>Nhiệm</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vụ</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Khởi</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công</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các</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công</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trình</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dự</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án</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quy</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mô</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lớn</a:t>
            </a:r>
            <a:r>
              <a:rPr lang="en-US" sz="1400" b="0" dirty="0">
                <a:latin typeface="Times New Roman" panose="02020603050405020304" pitchFamily="18" charset="0"/>
                <a:cs typeface="Times New Roman" panose="02020603050405020304" pitchFamily="18" charset="0"/>
              </a:rPr>
              <a:t>, ý </a:t>
            </a:r>
            <a:r>
              <a:rPr lang="en-US" sz="1400" b="0" dirty="0" err="1">
                <a:latin typeface="Times New Roman" panose="02020603050405020304" pitchFamily="18" charset="0"/>
                <a:cs typeface="Times New Roman" panose="02020603050405020304" pitchFamily="18" charset="0"/>
              </a:rPr>
              <a:t>nghĩa</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để</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tổ</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chức</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Lễ</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khánh</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thành</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khởi</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công</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chào</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mừng</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Đại</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hội</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đại</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biểu</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toàn</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quốc</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lần</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thứ</a:t>
            </a:r>
            <a:r>
              <a:rPr lang="en-US" sz="1400" b="0" dirty="0">
                <a:latin typeface="Times New Roman" panose="02020603050405020304" pitchFamily="18" charset="0"/>
                <a:cs typeface="Times New Roman" panose="02020603050405020304" pitchFamily="18" charset="0"/>
              </a:rPr>
              <a:t> XIV </a:t>
            </a:r>
            <a:r>
              <a:rPr lang="en-US" sz="1400" b="0" dirty="0" err="1">
                <a:latin typeface="Times New Roman" panose="02020603050405020304" pitchFamily="18" charset="0"/>
                <a:cs typeface="Times New Roman" panose="02020603050405020304" pitchFamily="18" charset="0"/>
              </a:rPr>
              <a:t>của</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Đảng</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được</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giao</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hạn</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xử</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lý</a:t>
            </a:r>
            <a:r>
              <a:rPr lang="en-US" sz="1400" b="0"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trước</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ngày</a:t>
            </a:r>
            <a:r>
              <a:rPr lang="en-US" sz="1400" b="1" dirty="0">
                <a:latin typeface="Times New Roman" panose="02020603050405020304" pitchFamily="18" charset="0"/>
                <a:cs typeface="Times New Roman" panose="02020603050405020304" pitchFamily="18" charset="0"/>
              </a:rPr>
              <a:t> 10/11/2025. </a:t>
            </a:r>
            <a:r>
              <a:rPr lang="en-US" sz="1400" b="0" dirty="0">
                <a:latin typeface="Times New Roman" panose="02020603050405020304" pitchFamily="18" charset="0"/>
                <a:cs typeface="Times New Roman" panose="02020603050405020304" pitchFamily="18" charset="0"/>
              </a:rPr>
              <a:t>UBND </a:t>
            </a:r>
            <a:r>
              <a:rPr lang="en-US" sz="1400" b="0" dirty="0" err="1">
                <a:latin typeface="Times New Roman" panose="02020603050405020304" pitchFamily="18" charset="0"/>
                <a:cs typeface="Times New Roman" panose="02020603050405020304" pitchFamily="18" charset="0"/>
              </a:rPr>
              <a:t>tỉnh</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đã</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báo</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cáo</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Bộ</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Xây</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dựng</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trước</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thời</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hạn</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được</a:t>
            </a:r>
            <a:r>
              <a:rPr lang="en-US" sz="1400" b="0" dirty="0">
                <a:latin typeface="Times New Roman" panose="02020603050405020304" pitchFamily="18" charset="0"/>
                <a:cs typeface="Times New Roman" panose="02020603050405020304" pitchFamily="18" charset="0"/>
              </a:rPr>
              <a:t> </a:t>
            </a:r>
            <a:r>
              <a:rPr lang="en-US" sz="1400" b="0" dirty="0" err="1">
                <a:latin typeface="Times New Roman" panose="02020603050405020304" pitchFamily="18" charset="0"/>
                <a:cs typeface="Times New Roman" panose="02020603050405020304" pitchFamily="18" charset="0"/>
              </a:rPr>
              <a:t>giao</a:t>
            </a:r>
            <a:r>
              <a:rPr lang="en-US" sz="1400" b="0" dirty="0">
                <a:latin typeface="Times New Roman" panose="02020603050405020304" pitchFamily="18" charset="0"/>
                <a:cs typeface="Times New Roman" panose="02020603050405020304" pitchFamily="18" charset="0"/>
              </a:rPr>
              <a:t>.</a:t>
            </a:r>
          </a:p>
        </p:txBody>
      </p:sp>
      <p:sp>
        <p:nvSpPr>
          <p:cNvPr id="4" name="Slide Number Placeholder 3"/>
          <p:cNvSpPr>
            <a:spLocks noGrp="1"/>
          </p:cNvSpPr>
          <p:nvPr>
            <p:ph type="sldNum" sz="quarter" idx="5"/>
          </p:nvPr>
        </p:nvSpPr>
        <p:spPr/>
        <p:txBody>
          <a:bodyPr/>
          <a:lstStyle/>
          <a:p>
            <a:pPr>
              <a:defRPr/>
            </a:pPr>
            <a:fld id="{0726C0E0-597F-4630-ABD4-7A6745C1D478}" type="slidenum">
              <a:rPr lang="en-US" smtClean="0"/>
              <a:pPr>
                <a:defRPr/>
              </a:pPr>
              <a:t>3</a:t>
            </a:fld>
            <a:endParaRPr lang="en-US"/>
          </a:p>
        </p:txBody>
      </p:sp>
    </p:spTree>
    <p:extLst>
      <p:ext uri="{BB962C8B-B14F-4D97-AF65-F5344CB8AC3E}">
        <p14:creationId xmlns:p14="http://schemas.microsoft.com/office/powerpoint/2010/main" val="1344605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726C0E0-597F-4630-ABD4-7A6745C1D478}" type="slidenum">
              <a:rPr lang="en-US" smtClean="0"/>
              <a:pPr>
                <a:defRPr/>
              </a:pPr>
              <a:t>4</a:t>
            </a:fld>
            <a:endParaRPr lang="en-US"/>
          </a:p>
        </p:txBody>
      </p:sp>
    </p:spTree>
    <p:extLst>
      <p:ext uri="{BB962C8B-B14F-4D97-AF65-F5344CB8AC3E}">
        <p14:creationId xmlns:p14="http://schemas.microsoft.com/office/powerpoint/2010/main" val="2334586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Có</a:t>
            </a:r>
            <a:r>
              <a:rPr lang="en-US" dirty="0"/>
              <a:t> </a:t>
            </a:r>
            <a:r>
              <a:rPr lang="en-US" dirty="0" err="1"/>
              <a:t>danh</a:t>
            </a:r>
            <a:r>
              <a:rPr lang="en-US" dirty="0"/>
              <a:t> </a:t>
            </a:r>
            <a:r>
              <a:rPr lang="en-US" dirty="0" err="1"/>
              <a:t>sách</a:t>
            </a:r>
            <a:r>
              <a:rPr lang="en-US" dirty="0"/>
              <a:t> 06 </a:t>
            </a:r>
            <a:r>
              <a:rPr lang="en-US" dirty="0" err="1"/>
              <a:t>nhiệm</a:t>
            </a:r>
            <a:r>
              <a:rPr lang="en-US" dirty="0"/>
              <a:t> </a:t>
            </a:r>
            <a:r>
              <a:rPr lang="en-US" dirty="0" err="1"/>
              <a:t>vụ</a:t>
            </a:r>
            <a:r>
              <a:rPr lang="en-US" dirty="0"/>
              <a:t> </a:t>
            </a:r>
            <a:r>
              <a:rPr lang="en-US" dirty="0" err="1"/>
              <a:t>chưa</a:t>
            </a:r>
            <a:r>
              <a:rPr lang="en-US" dirty="0"/>
              <a:t> </a:t>
            </a:r>
            <a:r>
              <a:rPr lang="en-US" dirty="0" err="1"/>
              <a:t>hoàn</a:t>
            </a:r>
            <a:r>
              <a:rPr lang="en-US" dirty="0"/>
              <a:t> </a:t>
            </a:r>
            <a:r>
              <a:rPr lang="en-US" dirty="0" err="1"/>
              <a:t>thành</a:t>
            </a:r>
            <a:r>
              <a:rPr lang="en-US" dirty="0"/>
              <a:t> </a:t>
            </a:r>
            <a:r>
              <a:rPr lang="en-US" dirty="0" err="1"/>
              <a:t>tại</a:t>
            </a:r>
            <a:r>
              <a:rPr lang="en-US" dirty="0"/>
              <a:t> slide </a:t>
            </a:r>
            <a:r>
              <a:rPr lang="en-US" dirty="0" err="1"/>
              <a:t>tiếp</a:t>
            </a:r>
            <a:r>
              <a:rPr lang="en-US" dirty="0"/>
              <a:t> </a:t>
            </a:r>
            <a:r>
              <a:rPr lang="en-US" dirty="0" err="1"/>
              <a:t>theo.</a:t>
            </a:r>
            <a:endParaRPr lang="en-US" dirty="0"/>
          </a:p>
        </p:txBody>
      </p:sp>
      <p:sp>
        <p:nvSpPr>
          <p:cNvPr id="4" name="Slide Number Placeholder 3"/>
          <p:cNvSpPr>
            <a:spLocks noGrp="1"/>
          </p:cNvSpPr>
          <p:nvPr>
            <p:ph type="sldNum" sz="quarter" idx="5"/>
          </p:nvPr>
        </p:nvSpPr>
        <p:spPr/>
        <p:txBody>
          <a:bodyPr/>
          <a:lstStyle/>
          <a:p>
            <a:pPr>
              <a:defRPr/>
            </a:pPr>
            <a:fld id="{0726C0E0-597F-4630-ABD4-7A6745C1D478}" type="slidenum">
              <a:rPr lang="en-US" smtClean="0"/>
              <a:pPr>
                <a:defRPr/>
              </a:pPr>
              <a:t>5</a:t>
            </a:fld>
            <a:endParaRPr lang="en-US"/>
          </a:p>
        </p:txBody>
      </p:sp>
    </p:spTree>
    <p:extLst>
      <p:ext uri="{BB962C8B-B14F-4D97-AF65-F5344CB8AC3E}">
        <p14:creationId xmlns:p14="http://schemas.microsoft.com/office/powerpoint/2010/main" val="3984125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726C0E0-597F-4630-ABD4-7A6745C1D478}" type="slidenum">
              <a:rPr lang="en-US" smtClean="0"/>
              <a:pPr>
                <a:defRPr/>
              </a:pPr>
              <a:t>6</a:t>
            </a:fld>
            <a:endParaRPr lang="en-US"/>
          </a:p>
        </p:txBody>
      </p:sp>
    </p:spTree>
    <p:extLst>
      <p:ext uri="{BB962C8B-B14F-4D97-AF65-F5344CB8AC3E}">
        <p14:creationId xmlns:p14="http://schemas.microsoft.com/office/powerpoint/2010/main" val="1494378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err="1"/>
              <a:t>Có</a:t>
            </a:r>
            <a:r>
              <a:rPr lang="en-US" dirty="0"/>
              <a:t> </a:t>
            </a:r>
            <a:r>
              <a:rPr lang="en-US" dirty="0" err="1"/>
              <a:t>danh</a:t>
            </a:r>
            <a:r>
              <a:rPr lang="en-US" dirty="0"/>
              <a:t> </a:t>
            </a:r>
            <a:r>
              <a:rPr lang="en-US" dirty="0" err="1"/>
              <a:t>sách</a:t>
            </a:r>
            <a:r>
              <a:rPr lang="en-US" dirty="0"/>
              <a:t> 06 </a:t>
            </a:r>
            <a:r>
              <a:rPr lang="en-US" dirty="0" err="1"/>
              <a:t>nhiệm</a:t>
            </a:r>
            <a:r>
              <a:rPr lang="en-US" dirty="0"/>
              <a:t> </a:t>
            </a:r>
            <a:r>
              <a:rPr lang="en-US" dirty="0" err="1"/>
              <a:t>vụ</a:t>
            </a:r>
            <a:r>
              <a:rPr lang="en-US" dirty="0"/>
              <a:t> </a:t>
            </a:r>
            <a:r>
              <a:rPr lang="en-US" dirty="0" err="1"/>
              <a:t>chưa</a:t>
            </a:r>
            <a:r>
              <a:rPr lang="en-US" dirty="0"/>
              <a:t> </a:t>
            </a:r>
            <a:r>
              <a:rPr lang="en-US" dirty="0" err="1"/>
              <a:t>hoàn</a:t>
            </a:r>
            <a:r>
              <a:rPr lang="en-US" dirty="0"/>
              <a:t> </a:t>
            </a:r>
            <a:r>
              <a:rPr lang="en-US" dirty="0" err="1"/>
              <a:t>thành</a:t>
            </a:r>
            <a:r>
              <a:rPr lang="en-US" dirty="0"/>
              <a:t> </a:t>
            </a:r>
            <a:r>
              <a:rPr lang="en-US" dirty="0" err="1"/>
              <a:t>tại</a:t>
            </a:r>
            <a:r>
              <a:rPr lang="en-US" dirty="0"/>
              <a:t> slide </a:t>
            </a:r>
            <a:r>
              <a:rPr lang="en-US" dirty="0" err="1"/>
              <a:t>tiếp</a:t>
            </a:r>
            <a:r>
              <a:rPr lang="en-US" dirty="0"/>
              <a:t> </a:t>
            </a:r>
            <a:r>
              <a:rPr lang="en-US" dirty="0" err="1"/>
              <a:t>theo.</a:t>
            </a:r>
            <a:endParaRPr lang="en-US" dirty="0"/>
          </a:p>
        </p:txBody>
      </p:sp>
      <p:sp>
        <p:nvSpPr>
          <p:cNvPr id="4" name="Slide Number Placeholder 3"/>
          <p:cNvSpPr>
            <a:spLocks noGrp="1"/>
          </p:cNvSpPr>
          <p:nvPr>
            <p:ph type="sldNum" sz="quarter" idx="5"/>
          </p:nvPr>
        </p:nvSpPr>
        <p:spPr/>
        <p:txBody>
          <a:bodyPr/>
          <a:lstStyle/>
          <a:p>
            <a:pPr>
              <a:defRPr/>
            </a:pPr>
            <a:fld id="{0726C0E0-597F-4630-ABD4-7A6745C1D478}" type="slidenum">
              <a:rPr lang="en-US" smtClean="0"/>
              <a:pPr>
                <a:defRPr/>
              </a:pPr>
              <a:t>7</a:t>
            </a:fld>
            <a:endParaRPr lang="en-US"/>
          </a:p>
        </p:txBody>
      </p:sp>
    </p:spTree>
    <p:extLst>
      <p:ext uri="{BB962C8B-B14F-4D97-AF65-F5344CB8AC3E}">
        <p14:creationId xmlns:p14="http://schemas.microsoft.com/office/powerpoint/2010/main" val="548760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726C0E0-597F-4630-ABD4-7A6745C1D478}" type="slidenum">
              <a:rPr lang="en-US" smtClean="0"/>
              <a:pPr>
                <a:defRPr/>
              </a:pPr>
              <a:t>8</a:t>
            </a:fld>
            <a:endParaRPr lang="en-US"/>
          </a:p>
        </p:txBody>
      </p:sp>
    </p:spTree>
    <p:extLst>
      <p:ext uri="{BB962C8B-B14F-4D97-AF65-F5344CB8AC3E}">
        <p14:creationId xmlns:p14="http://schemas.microsoft.com/office/powerpoint/2010/main" val="383822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726C0E0-597F-4630-ABD4-7A6745C1D478}" type="slidenum">
              <a:rPr lang="en-US" smtClean="0"/>
              <a:pPr>
                <a:defRPr/>
              </a:pPr>
              <a:t>9</a:t>
            </a:fld>
            <a:endParaRPr lang="en-US"/>
          </a:p>
        </p:txBody>
      </p:sp>
    </p:spTree>
    <p:extLst>
      <p:ext uri="{BB962C8B-B14F-4D97-AF65-F5344CB8AC3E}">
        <p14:creationId xmlns:p14="http://schemas.microsoft.com/office/powerpoint/2010/main" val="276667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ounded Rectangle 3"/>
          <p:cNvSpPr/>
          <p:nvPr userDrawn="1"/>
        </p:nvSpPr>
        <p:spPr>
          <a:xfrm>
            <a:off x="160338" y="108350"/>
            <a:ext cx="8831262" cy="4920853"/>
          </a:xfrm>
          <a:prstGeom prst="roundRect">
            <a:avLst>
              <a:gd name="adj" fmla="val 3912"/>
            </a:avLst>
          </a:prstGeom>
          <a:noFill/>
          <a:ln w="12700">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2" name="Title 1"/>
          <p:cNvSpPr>
            <a:spLocks noGrp="1"/>
          </p:cNvSpPr>
          <p:nvPr>
            <p:ph type="ctrTitle"/>
          </p:nvPr>
        </p:nvSpPr>
        <p:spPr>
          <a:xfrm>
            <a:off x="685800" y="159782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Date Placeholder 3"/>
          <p:cNvSpPr>
            <a:spLocks noGrp="1"/>
          </p:cNvSpPr>
          <p:nvPr>
            <p:ph type="dt" sz="half" idx="10"/>
          </p:nvPr>
        </p:nvSpPr>
        <p:spPr/>
        <p:txBody>
          <a:bodyPr/>
          <a:lstStyle>
            <a:lvl1pPr>
              <a:defRPr/>
            </a:lvl1pPr>
          </a:lstStyle>
          <a:p>
            <a:pPr>
              <a:defRPr/>
            </a:pPr>
            <a:fld id="{5862A87E-E034-4467-88A8-605DAD246877}" type="datetimeFigureOut">
              <a:rPr lang="en-US"/>
              <a:pPr>
                <a:defRPr/>
              </a:pPr>
              <a:t>10/8/2025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C45872-3C37-4A94-9E90-140F8F7C198C}" type="slidenum">
              <a:rPr lang="en-US"/>
              <a:pPr>
                <a:defRPr/>
              </a:pPr>
              <a:t>‹#›</a:t>
            </a:fld>
            <a:endParaRPr lang="en-US"/>
          </a:p>
        </p:txBody>
      </p:sp>
    </p:spTree>
  </p:cSld>
  <p:clrMapOvr>
    <a:masterClrMapping/>
  </p:clrMapOvr>
  <p:transition spd="slow" advClick="0">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10297C9-E6CD-458D-92C0-B5005BE1513B}" type="datetimeFigureOut">
              <a:rPr lang="en-US"/>
              <a:pPr>
                <a:defRPr/>
              </a:pPr>
              <a:t>10/8/2025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7DF040-9962-494D-8EDD-371D227A18E1}" type="slidenum">
              <a:rPr lang="en-US"/>
              <a:pPr>
                <a:defRPr/>
              </a:pPr>
              <a:t>‹#›</a:t>
            </a:fld>
            <a:endParaRPr lang="en-US"/>
          </a:p>
        </p:txBody>
      </p:sp>
    </p:spTree>
  </p:cSld>
  <p:clrMapOvr>
    <a:masterClrMapping/>
  </p:clrMapOvr>
  <p:transition spd="slow" advClick="0">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48A7FCB-D8D7-4BEC-8316-79D06330073F}" type="datetimeFigureOut">
              <a:rPr lang="en-US"/>
              <a:pPr>
                <a:defRPr/>
              </a:pPr>
              <a:t>10/8/2025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CC6717C-1D1D-4091-A9F4-066BEC89E102}" type="slidenum">
              <a:rPr lang="en-US"/>
              <a:pPr>
                <a:defRPr/>
              </a:pPr>
              <a:t>‹#›</a:t>
            </a:fld>
            <a:endParaRPr lang="en-US"/>
          </a:p>
        </p:txBody>
      </p:sp>
    </p:spTree>
  </p:cSld>
  <p:clrMapOvr>
    <a:masterClrMapping/>
  </p:clrMapOvr>
  <p:transition spd="slow" advClick="0">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A57D89C-CED8-4023-ABBD-F9409DADA752}" type="datetimeFigureOut">
              <a:rPr lang="en-US"/>
              <a:pPr>
                <a:defRPr/>
              </a:pPr>
              <a:t>10/8/2025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4D0FF3-88C2-4C74-9506-1AC0C2B201FC}" type="slidenum">
              <a:rPr lang="en-US"/>
              <a:pPr>
                <a:defRPr/>
              </a:pPr>
              <a:t>‹#›</a:t>
            </a:fld>
            <a:endParaRPr lang="en-US"/>
          </a:p>
        </p:txBody>
      </p:sp>
    </p:spTree>
  </p:cSld>
  <p:clrMapOvr>
    <a:masterClrMapping/>
  </p:clrMapOvr>
  <p:transition spd="slow" advClick="0">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A92ED21-7F83-4084-8A64-A1792F4512A0}" type="datetimeFigureOut">
              <a:rPr lang="en-US"/>
              <a:pPr>
                <a:defRPr/>
              </a:pPr>
              <a:t>10/8/2025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E6167A-31F7-4367-BB3D-CBCF80A547E2}" type="slidenum">
              <a:rPr lang="en-US"/>
              <a:pPr>
                <a:defRPr/>
              </a:pPr>
              <a:t>‹#›</a:t>
            </a:fld>
            <a:endParaRPr lang="en-US"/>
          </a:p>
        </p:txBody>
      </p:sp>
    </p:spTree>
  </p:cSld>
  <p:clrMapOvr>
    <a:masterClrMapping/>
  </p:clrMapOvr>
  <p:transition spd="slow" advClick="0">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553D1434-C650-46D3-8183-9C9C52629589}" type="datetimeFigureOut">
              <a:rPr lang="en-US"/>
              <a:pPr>
                <a:defRPr/>
              </a:pPr>
              <a:t>10/8/2025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0CD68D2-9C16-4C28-9A89-AB2DE2EDF4F0}" type="slidenum">
              <a:rPr lang="en-US"/>
              <a:pPr>
                <a:defRPr/>
              </a:pPr>
              <a:t>‹#›</a:t>
            </a:fld>
            <a:endParaRPr lang="en-US"/>
          </a:p>
        </p:txBody>
      </p:sp>
    </p:spTree>
  </p:cSld>
  <p:clrMapOvr>
    <a:masterClrMapping/>
  </p:clrMapOvr>
  <p:transition spd="slow" advClick="0">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67E920AB-A05D-408E-B7AF-CAACD0EBA072}" type="datetimeFigureOut">
              <a:rPr lang="en-US"/>
              <a:pPr>
                <a:defRPr/>
              </a:pPr>
              <a:t>10/8/2025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FDD3053-B610-4ADD-9AAF-C7BB036C59D0}" type="slidenum">
              <a:rPr lang="en-US"/>
              <a:pPr>
                <a:defRPr/>
              </a:pPr>
              <a:t>‹#›</a:t>
            </a:fld>
            <a:endParaRPr lang="en-US"/>
          </a:p>
        </p:txBody>
      </p:sp>
    </p:spTree>
  </p:cSld>
  <p:clrMapOvr>
    <a:masterClrMapping/>
  </p:clrMapOvr>
  <p:transition spd="slow" advClick="0">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9F74CD7-BD45-40A1-AFC2-69602A1BD490}" type="datetimeFigureOut">
              <a:rPr lang="en-US"/>
              <a:pPr>
                <a:defRPr/>
              </a:pPr>
              <a:t>10/8/2025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C250AF8-4B2E-4489-B591-DED5C6B900B2}" type="slidenum">
              <a:rPr lang="en-US"/>
              <a:pPr>
                <a:defRPr/>
              </a:pPr>
              <a:t>‹#›</a:t>
            </a:fld>
            <a:endParaRPr lang="en-US"/>
          </a:p>
        </p:txBody>
      </p:sp>
    </p:spTree>
  </p:cSld>
  <p:clrMapOvr>
    <a:masterClrMapping/>
  </p:clrMapOvr>
  <p:transition spd="slow" advClick="0">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180F81A-98F2-44F9-9E93-2B6A221A3AE5}" type="datetimeFigureOut">
              <a:rPr lang="en-US"/>
              <a:pPr>
                <a:defRPr/>
              </a:pPr>
              <a:t>10/8/2025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4767B98-D1FE-4E5B-A580-C67C08C6C19B}" type="slidenum">
              <a:rPr lang="en-US"/>
              <a:pPr>
                <a:defRPr/>
              </a:pPr>
              <a:t>‹#›</a:t>
            </a:fld>
            <a:endParaRPr lang="en-US"/>
          </a:p>
        </p:txBody>
      </p:sp>
    </p:spTree>
  </p:cSld>
  <p:clrMapOvr>
    <a:masterClrMapping/>
  </p:clrMapOvr>
  <p:transition spd="slow" advClick="0">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58AEC07-C725-4B21-B3C9-7E2A4A8BC114}" type="datetimeFigureOut">
              <a:rPr lang="en-US"/>
              <a:pPr>
                <a:defRPr/>
              </a:pPr>
              <a:t>10/8/2025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E8FBC19-7958-4449-ABF4-894AAE01D27D}" type="slidenum">
              <a:rPr lang="en-US"/>
              <a:pPr>
                <a:defRPr/>
              </a:pPr>
              <a:t>‹#›</a:t>
            </a:fld>
            <a:endParaRPr lang="en-US"/>
          </a:p>
        </p:txBody>
      </p:sp>
    </p:spTree>
  </p:cSld>
  <p:clrMapOvr>
    <a:masterClrMapping/>
  </p:clrMapOvr>
  <p:transition spd="slow" advClick="0">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9A3F2AC-2C5F-462E-B61D-F228878F7EA1}" type="datetimeFigureOut">
              <a:rPr lang="en-US"/>
              <a:pPr>
                <a:defRPr/>
              </a:pPr>
              <a:t>10/8/2025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38F026A-DA1F-4952-97E6-B0C39A3A4C93}" type="slidenum">
              <a:rPr lang="en-US"/>
              <a:pPr>
                <a:defRPr/>
              </a:pPr>
              <a:t>‹#›</a:t>
            </a:fld>
            <a:endParaRPr lang="en-US"/>
          </a:p>
        </p:txBody>
      </p:sp>
    </p:spTree>
  </p:cSld>
  <p:clrMapOvr>
    <a:masterClrMapping/>
  </p:clrMapOvr>
  <p:transition spd="slow" advClick="0">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05979"/>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fontAlgn="auto">
              <a:spcBef>
                <a:spcPts val="0"/>
              </a:spcBef>
              <a:spcAft>
                <a:spcPts val="0"/>
              </a:spcAft>
              <a:defRPr sz="1200" smtClean="0">
                <a:solidFill>
                  <a:prstClr val="black">
                    <a:tint val="75000"/>
                  </a:prstClr>
                </a:solidFill>
                <a:latin typeface="+mn-lt"/>
                <a:cs typeface="+mn-cs"/>
              </a:defRPr>
            </a:lvl1pPr>
          </a:lstStyle>
          <a:p>
            <a:pPr>
              <a:defRPr/>
            </a:pPr>
            <a:fld id="{D10E25F9-626C-4C9F-9C97-69D61F49DFA3}" type="datetimeFigureOut">
              <a:rPr lang="en-US"/>
              <a:pPr>
                <a:defRPr/>
              </a:pPr>
              <a:t>10/8/2025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fontAlgn="auto">
              <a:spcBef>
                <a:spcPts val="0"/>
              </a:spcBef>
              <a:spcAft>
                <a:spcPts val="0"/>
              </a:spcAft>
              <a:defRPr sz="1200" smtClean="0">
                <a:solidFill>
                  <a:prstClr val="black">
                    <a:tint val="75000"/>
                  </a:prstClr>
                </a:solidFill>
                <a:latin typeface="+mn-lt"/>
                <a:cs typeface="+mn-cs"/>
              </a:defRPr>
            </a:lvl1pPr>
          </a:lstStyle>
          <a:p>
            <a:pPr>
              <a:defRPr/>
            </a:pPr>
            <a:fld id="{CF8779EA-2915-4E5E-AA7E-66D6283D4ECE}" type="slidenum">
              <a:rPr lang="en-US"/>
              <a:pPr>
                <a:defRPr/>
              </a:pPr>
              <a:t>‹#›</a:t>
            </a:fld>
            <a:endParaRPr lang="en-US"/>
          </a:p>
        </p:txBody>
      </p:sp>
      <p:sp>
        <p:nvSpPr>
          <p:cNvPr id="7" name="Rounded Rectangle 6"/>
          <p:cNvSpPr/>
          <p:nvPr userDrawn="1"/>
        </p:nvSpPr>
        <p:spPr>
          <a:xfrm>
            <a:off x="160338" y="108350"/>
            <a:ext cx="8831262" cy="4920853"/>
          </a:xfrm>
          <a:prstGeom prst="roundRect">
            <a:avLst>
              <a:gd name="adj" fmla="val 3912"/>
            </a:avLst>
          </a:prstGeom>
          <a:noFill/>
          <a:ln w="12700">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Tree>
  </p:cSld>
  <p:clrMap bg1="lt1" tx1="dk1" bg2="lt2" tx2="dk2" accent1="accent1" accent2="accent2" accent3="accent3" accent4="accent4" accent5="accent5" accent6="accent6" hlink="hlink" folHlink="folHlink"/>
  <p:sldLayoutIdLst>
    <p:sldLayoutId id="214748370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advClick="0">
    <p:wipe/>
  </p:transition>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895350"/>
            <a:ext cx="7623062" cy="2931572"/>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lIns="68580" tIns="34290" rIns="68580" bIns="34290">
            <a:spAutoFit/>
            <a:sp3d contourW="12700">
              <a:contourClr>
                <a:srgbClr val="FFFF00"/>
              </a:contourClr>
            </a:sp3d>
          </a:bodyPr>
          <a:lstStyle/>
          <a:p>
            <a:pPr algn="ctr" defTabSz="685800" fontAlgn="auto">
              <a:spcBef>
                <a:spcPts val="0"/>
              </a:spcBef>
              <a:spcAft>
                <a:spcPts val="0"/>
              </a:spcAft>
              <a:defRPr/>
            </a:pPr>
            <a:r>
              <a:rPr lang="en-US" sz="5400" b="1" spc="-113" dirty="0">
                <a:ln w="6600">
                  <a:solidFill>
                    <a:prstClr val="white"/>
                  </a:solidFill>
                  <a:prstDash val="solid"/>
                </a:ln>
                <a:solidFill>
                  <a:srgbClr val="0000FF"/>
                </a:solidFill>
                <a:effectLst>
                  <a:outerShdw dist="38100" dir="2700000" algn="tl" rotWithShape="0">
                    <a:srgbClr val="ED7D31"/>
                  </a:outerShdw>
                </a:effectLst>
                <a:latin typeface="Calibri" panose="020F0502020204030204"/>
                <a:cs typeface="+mn-cs"/>
              </a:rPr>
              <a:t>BÁO CÁO</a:t>
            </a:r>
          </a:p>
          <a:p>
            <a:pPr algn="ctr" defTabSz="685800" fontAlgn="auto">
              <a:spcBef>
                <a:spcPts val="0"/>
              </a:spcBef>
              <a:spcAft>
                <a:spcPts val="0"/>
              </a:spcAft>
              <a:defRPr/>
            </a:pPr>
            <a:r>
              <a:rPr lang="en-US" sz="3300" b="1" spc="-113" dirty="0">
                <a:ln w="6600">
                  <a:solidFill>
                    <a:prstClr val="white"/>
                  </a:solidFill>
                  <a:prstDash val="solid"/>
                </a:ln>
                <a:solidFill>
                  <a:srgbClr val="0000FF"/>
                </a:solidFill>
                <a:effectLst>
                  <a:outerShdw dist="38100" dir="2700000" algn="tl" rotWithShape="0">
                    <a:srgbClr val="ED7D31"/>
                  </a:outerShdw>
                </a:effectLst>
                <a:latin typeface="Calibri" panose="020F0502020204030204"/>
                <a:cs typeface="+mn-cs"/>
              </a:rPr>
              <a:t>KẾT QUẢ THỰC HIỆN NHIỆM VỤ ĐƯỢC GIAO</a:t>
            </a:r>
          </a:p>
          <a:p>
            <a:pPr algn="ctr" defTabSz="685800" fontAlgn="auto">
              <a:spcBef>
                <a:spcPts val="0"/>
              </a:spcBef>
              <a:spcAft>
                <a:spcPts val="0"/>
              </a:spcAft>
              <a:defRPr/>
            </a:pPr>
            <a:r>
              <a:rPr lang="en-US" sz="3300" b="1" spc="-113" dirty="0">
                <a:ln w="6600">
                  <a:solidFill>
                    <a:prstClr val="white"/>
                  </a:solidFill>
                  <a:prstDash val="solid"/>
                </a:ln>
                <a:solidFill>
                  <a:srgbClr val="0000FF"/>
                </a:solidFill>
                <a:effectLst>
                  <a:outerShdw dist="38100" dir="2700000" algn="tl" rotWithShape="0">
                    <a:srgbClr val="ED7D31"/>
                  </a:outerShdw>
                </a:effectLst>
                <a:latin typeface="Calibri" panose="020F0502020204030204"/>
                <a:cs typeface="+mn-cs"/>
              </a:rPr>
              <a:t>VÀ CÁC CHỈ TIÊU LIÊN QUAN “BỘ CHỈ SỐ</a:t>
            </a:r>
          </a:p>
          <a:p>
            <a:pPr algn="ctr" defTabSz="685800" fontAlgn="auto">
              <a:spcBef>
                <a:spcPts val="0"/>
              </a:spcBef>
              <a:spcAft>
                <a:spcPts val="0"/>
              </a:spcAft>
              <a:defRPr/>
            </a:pPr>
            <a:r>
              <a:rPr lang="en-US" sz="3300" b="1" spc="-113" dirty="0">
                <a:ln w="6600">
                  <a:solidFill>
                    <a:prstClr val="white"/>
                  </a:solidFill>
                  <a:prstDash val="solid"/>
                </a:ln>
                <a:solidFill>
                  <a:srgbClr val="0000FF"/>
                </a:solidFill>
                <a:effectLst>
                  <a:outerShdw dist="38100" dir="2700000" algn="tl" rotWithShape="0">
                    <a:srgbClr val="ED7D31"/>
                  </a:outerShdw>
                </a:effectLst>
                <a:latin typeface="Calibri" panose="020F0502020204030204"/>
                <a:cs typeface="+mn-cs"/>
              </a:rPr>
              <a:t>PHỤC VỤ NGƯỜI DÂN, DOANH NGHIỆP” </a:t>
            </a:r>
            <a:br>
              <a:rPr lang="en-US" sz="3300" b="1" spc="-113" dirty="0">
                <a:ln w="6600">
                  <a:solidFill>
                    <a:prstClr val="white"/>
                  </a:solidFill>
                  <a:prstDash val="solid"/>
                </a:ln>
                <a:solidFill>
                  <a:srgbClr val="0000FF"/>
                </a:solidFill>
                <a:effectLst>
                  <a:outerShdw dist="38100" dir="2700000" algn="tl" rotWithShape="0">
                    <a:srgbClr val="ED7D31"/>
                  </a:outerShdw>
                </a:effectLst>
                <a:latin typeface="Calibri" panose="020F0502020204030204"/>
                <a:cs typeface="+mn-cs"/>
              </a:rPr>
            </a:br>
            <a:r>
              <a:rPr lang="en-US" sz="3300" b="1" spc="-113" dirty="0">
                <a:ln w="6600">
                  <a:solidFill>
                    <a:prstClr val="white"/>
                  </a:solidFill>
                  <a:prstDash val="solid"/>
                </a:ln>
                <a:solidFill>
                  <a:srgbClr val="0000FF"/>
                </a:solidFill>
                <a:effectLst>
                  <a:outerShdw dist="38100" dir="2700000" algn="tl" rotWithShape="0">
                    <a:srgbClr val="ED7D31"/>
                  </a:outerShdw>
                </a:effectLst>
                <a:latin typeface="Calibri" panose="020F0502020204030204"/>
                <a:cs typeface="+mn-cs"/>
              </a:rPr>
              <a:t>9 THÁNG NĂM 2025 </a:t>
            </a:r>
          </a:p>
        </p:txBody>
      </p:sp>
    </p:spTree>
    <p:extLst>
      <p:ext uri="{BB962C8B-B14F-4D97-AF65-F5344CB8AC3E}">
        <p14:creationId xmlns:p14="http://schemas.microsoft.com/office/powerpoint/2010/main" val="329495519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1" y="0"/>
            <a:ext cx="9153524" cy="685800"/>
          </a:xfrm>
          <a:prstGeom prst="rect">
            <a:avLst/>
          </a:prstGeom>
          <a:solidFill>
            <a:srgbClr val="FF0000"/>
          </a:solidFill>
          <a:ln>
            <a:noFill/>
          </a:ln>
          <a:effectLst/>
        </p:spPr>
      </p:pic>
      <p:grpSp>
        <p:nvGrpSpPr>
          <p:cNvPr id="5" name="Group 4">
            <a:extLst>
              <a:ext uri="{FF2B5EF4-FFF2-40B4-BE49-F238E27FC236}">
                <a16:creationId xmlns:a16="http://schemas.microsoft.com/office/drawing/2014/main" id="{2CF32A11-25B1-DA75-212E-6461B4F44FB2}"/>
              </a:ext>
            </a:extLst>
          </p:cNvPr>
          <p:cNvGrpSpPr/>
          <p:nvPr/>
        </p:nvGrpSpPr>
        <p:grpSpPr>
          <a:xfrm>
            <a:off x="5181600" y="761769"/>
            <a:ext cx="2916552" cy="437817"/>
            <a:chOff x="466728" y="1143333"/>
            <a:chExt cx="2916552" cy="437817"/>
          </a:xfrm>
        </p:grpSpPr>
        <p:sp>
          <p:nvSpPr>
            <p:cNvPr id="47" name="object 6"/>
            <p:cNvSpPr/>
            <p:nvPr/>
          </p:nvSpPr>
          <p:spPr>
            <a:xfrm>
              <a:off x="502920" y="1581150"/>
              <a:ext cx="2880360" cy="0"/>
            </a:xfrm>
            <a:custGeom>
              <a:avLst/>
              <a:gdLst/>
              <a:ahLst/>
              <a:cxnLst/>
              <a:rect l="l" t="t" r="r" b="b"/>
              <a:pathLst>
                <a:path w="2880360">
                  <a:moveTo>
                    <a:pt x="0" y="0"/>
                  </a:moveTo>
                  <a:lnTo>
                    <a:pt x="2880001" y="1"/>
                  </a:lnTo>
                </a:path>
              </a:pathLst>
            </a:custGeom>
            <a:ln w="28575">
              <a:solidFill>
                <a:srgbClr val="FFC000"/>
              </a:solidFill>
            </a:ln>
          </p:spPr>
          <p:txBody>
            <a:bodyPr wrap="square" lIns="0" tIns="0" rIns="0" bIns="0" rtlCol="0"/>
            <a:lstStyle/>
            <a:p>
              <a:endParaRPr/>
            </a:p>
          </p:txBody>
        </p:sp>
        <p:sp>
          <p:nvSpPr>
            <p:cNvPr id="48" name="Rectangle 23"/>
            <p:cNvSpPr>
              <a:spLocks noChangeArrowheads="1"/>
            </p:cNvSpPr>
            <p:nvPr/>
          </p:nvSpPr>
          <p:spPr bwMode="black">
            <a:xfrm>
              <a:off x="466728" y="1143333"/>
              <a:ext cx="2886071" cy="363176"/>
            </a:xfrm>
            <a:prstGeom prst="rect">
              <a:avLst/>
            </a:prstGeom>
            <a:noFill/>
            <a:ln w="9525" algn="ctr">
              <a:noFill/>
              <a:miter lim="800000"/>
              <a:headEnd/>
              <a:tailEnd/>
            </a:ln>
            <a:effectLst/>
          </p:spPr>
          <p:txBody>
            <a:bodyPr wrap="square">
              <a:spAutoFit/>
            </a:bodyPr>
            <a:lstStyle/>
            <a:p>
              <a:pPr algn="ctr" eaLnBrk="0" hangingPunct="0">
                <a:lnSpc>
                  <a:spcPct val="110000"/>
                </a:lnSpc>
              </a:pPr>
              <a:r>
                <a:rPr lang="en-US" sz="1600" b="1" dirty="0">
                  <a:solidFill>
                    <a:srgbClr val="0000FF"/>
                  </a:solidFill>
                </a:rPr>
                <a:t>33 </a:t>
              </a:r>
              <a:r>
                <a:rPr lang="en-US" sz="1600" b="1" dirty="0">
                  <a:solidFill>
                    <a:srgbClr val="C00000"/>
                  </a:solidFill>
                </a:rPr>
                <a:t>NHIỆM VỤ QUÁ HẠN:</a:t>
              </a:r>
            </a:p>
          </p:txBody>
        </p:sp>
      </p:grpSp>
      <p:sp>
        <p:nvSpPr>
          <p:cNvPr id="13" name="Parallelogram 5"/>
          <p:cNvSpPr/>
          <p:nvPr/>
        </p:nvSpPr>
        <p:spPr>
          <a:xfrm>
            <a:off x="834541" y="305594"/>
            <a:ext cx="7474917" cy="381000"/>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Arial" pitchFamily="34" charset="0"/>
                <a:cs typeface="Arial" pitchFamily="34" charset="0"/>
              </a:rPr>
              <a:t>SỐ LƯỢNG NHIỆM VỤ QUÁ HẠN CHƯA HOÀN THÀNH</a:t>
            </a:r>
            <a:endParaRPr lang="en-US" sz="1400" b="1" dirty="0">
              <a:latin typeface="Arial" pitchFamily="34" charset="0"/>
              <a:cs typeface="Arial" pitchFamily="34" charset="0"/>
            </a:endParaRPr>
          </a:p>
        </p:txBody>
      </p:sp>
      <p:graphicFrame>
        <p:nvGraphicFramePr>
          <p:cNvPr id="2" name="Chart 1"/>
          <p:cNvGraphicFramePr/>
          <p:nvPr>
            <p:extLst>
              <p:ext uri="{D42A27DB-BD31-4B8C-83A1-F6EECF244321}">
                <p14:modId xmlns:p14="http://schemas.microsoft.com/office/powerpoint/2010/main" val="32178729"/>
              </p:ext>
            </p:extLst>
          </p:nvPr>
        </p:nvGraphicFramePr>
        <p:xfrm>
          <a:off x="3731624" y="1276350"/>
          <a:ext cx="5181600" cy="3683000"/>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a:extLst>
              <a:ext uri="{FF2B5EF4-FFF2-40B4-BE49-F238E27FC236}">
                <a16:creationId xmlns:a16="http://schemas.microsoft.com/office/drawing/2014/main" id="{E179B73C-5D00-E09D-34C6-BCA02B620766}"/>
              </a:ext>
            </a:extLst>
          </p:cNvPr>
          <p:cNvSpPr txBox="1"/>
          <p:nvPr/>
        </p:nvSpPr>
        <p:spPr>
          <a:xfrm>
            <a:off x="152400" y="895350"/>
            <a:ext cx="3622673" cy="3631763"/>
          </a:xfrm>
          <a:prstGeom prst="rect">
            <a:avLst/>
          </a:prstGeom>
          <a:noFill/>
          <a:ln>
            <a:solidFill>
              <a:schemeClr val="tx1"/>
            </a:solidFill>
          </a:ln>
        </p:spPr>
        <p:txBody>
          <a:bodyPr wrap="square" rtlCol="0">
            <a:spAutoFit/>
          </a:bodyPr>
          <a:lstStyle/>
          <a:p>
            <a:pPr marL="285750" indent="-285750" algn="just">
              <a:spcBef>
                <a:spcPts val="1200"/>
              </a:spcBef>
              <a:buFontTx/>
              <a:buChar char="-"/>
            </a:pPr>
            <a:r>
              <a:rPr lang="en-US" sz="2000" dirty="0">
                <a:latin typeface="Times New Roman" panose="02020603050405020304" pitchFamily="18" charset="0"/>
                <a:cs typeface="Times New Roman" panose="02020603050405020304" pitchFamily="18" charset="0"/>
              </a:rPr>
              <a:t>Các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tích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do UBND </a:t>
            </a:r>
            <a:r>
              <a:rPr lang="en-US" sz="2000" dirty="0" err="1">
                <a:latin typeface="Times New Roman" panose="02020603050405020304" pitchFamily="18" charset="0"/>
                <a:cs typeface="Times New Roman" panose="02020603050405020304" pitchFamily="18" charset="0"/>
              </a:rPr>
              <a:t>tỉnh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hoàn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còn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tồn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đọng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trước</a:t>
            </a:r>
            <a:r>
              <a:rPr lang="en-US" sz="2000" dirty="0">
                <a:latin typeface="Times New Roman" panose="02020603050405020304" pitchFamily="18" charset="0"/>
                <a:cs typeface="Times New Roman" panose="02020603050405020304" pitchFamily="18" charset="0"/>
              </a:rPr>
              <a:t>. </a:t>
            </a:r>
          </a:p>
          <a:p>
            <a:pPr marL="285750" indent="-285750" algn="just">
              <a:spcBef>
                <a:spcPts val="1200"/>
              </a:spcBef>
              <a:buFontTx/>
              <a:buChar char="-"/>
            </a:pP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chưa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hoàn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kể</a:t>
            </a:r>
            <a:r>
              <a:rPr lang="en-US" sz="2000" dirty="0">
                <a:latin typeface="Times New Roman" panose="02020603050405020304" pitchFamily="18" charset="0"/>
                <a:cs typeface="Times New Roman" panose="02020603050405020304" pitchFamily="18" charset="0"/>
              </a:rPr>
              <a:t> so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trước</a:t>
            </a:r>
            <a:r>
              <a:rPr lang="en-US" sz="2000"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a:t>
            </a:r>
            <a:r>
              <a:rPr lang="en-US" sz="2000" i="1" dirty="0" err="1">
                <a:latin typeface="Times New Roman" panose="02020603050405020304" pitchFamily="18" charset="0"/>
                <a:cs typeface="Times New Roman" panose="02020603050405020304" pitchFamily="18" charset="0"/>
              </a:rPr>
              <a:t>tháng</a:t>
            </a:r>
            <a:r>
              <a:rPr lang="en-US" sz="2000" i="1" dirty="0">
                <a:latin typeface="Times New Roman" panose="02020603050405020304" pitchFamily="18" charset="0"/>
                <a:cs typeface="Times New Roman" panose="02020603050405020304" pitchFamily="18" charset="0"/>
              </a:rPr>
              <a:t> 8: 144 </a:t>
            </a:r>
            <a:r>
              <a:rPr lang="en-US" sz="2000" i="1" dirty="0" err="1">
                <a:latin typeface="Times New Roman" panose="02020603050405020304" pitchFamily="18" charset="0"/>
                <a:cs typeface="Times New Roman" panose="02020603050405020304" pitchFamily="18" charset="0"/>
              </a:rPr>
              <a:t>nhiệm</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vụ</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quá</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hạn</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tháng</a:t>
            </a:r>
            <a:r>
              <a:rPr lang="en-US" sz="2000" i="1" dirty="0">
                <a:latin typeface="Times New Roman" panose="02020603050405020304" pitchFamily="18" charset="0"/>
                <a:cs typeface="Times New Roman" panose="02020603050405020304" pitchFamily="18" charset="0"/>
              </a:rPr>
              <a:t> 9: 33 </a:t>
            </a:r>
            <a:r>
              <a:rPr lang="en-US" sz="2000" i="1" dirty="0" err="1">
                <a:latin typeface="Times New Roman" panose="02020603050405020304" pitchFamily="18" charset="0"/>
                <a:cs typeface="Times New Roman" panose="02020603050405020304" pitchFamily="18" charset="0"/>
              </a:rPr>
              <a:t>nhiệm</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vụ</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quá</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hạn</a:t>
            </a:r>
            <a:r>
              <a:rPr lang="en-US" sz="20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3525773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962400" y="4095750"/>
            <a:ext cx="2286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504296"/>
          </a:xfrm>
          <a:prstGeom prst="rect">
            <a:avLst/>
          </a:prstGeom>
          <a:solidFill>
            <a:srgbClr val="FF0000"/>
          </a:solidFill>
          <a:ln>
            <a:noFill/>
          </a:ln>
          <a:effectLst/>
        </p:spPr>
      </p:pic>
      <p:sp>
        <p:nvSpPr>
          <p:cNvPr id="22" name="object 7"/>
          <p:cNvSpPr/>
          <p:nvPr/>
        </p:nvSpPr>
        <p:spPr>
          <a:xfrm>
            <a:off x="3505200" y="1073286"/>
            <a:ext cx="5410200" cy="96520"/>
          </a:xfrm>
          <a:custGeom>
            <a:avLst/>
            <a:gdLst/>
            <a:ahLst/>
            <a:cxnLst/>
            <a:rect l="l" t="t" r="r" b="b"/>
            <a:pathLst>
              <a:path w="3312159" h="96519">
                <a:moveTo>
                  <a:pt x="0" y="95999"/>
                </a:moveTo>
                <a:lnTo>
                  <a:pt x="3311994" y="95999"/>
                </a:lnTo>
                <a:lnTo>
                  <a:pt x="3311994" y="0"/>
                </a:lnTo>
                <a:lnTo>
                  <a:pt x="0" y="0"/>
                </a:lnTo>
                <a:lnTo>
                  <a:pt x="0" y="95999"/>
                </a:lnTo>
                <a:close/>
              </a:path>
            </a:pathLst>
          </a:custGeom>
          <a:solidFill>
            <a:srgbClr val="ED7D31">
              <a:alpha val="30198"/>
            </a:srgbClr>
          </a:solidFill>
        </p:spPr>
        <p:txBody>
          <a:bodyPr wrap="square" lIns="0" tIns="0" rIns="0" bIns="0" rtlCol="0"/>
          <a:lstStyle/>
          <a:p>
            <a:endParaRPr/>
          </a:p>
        </p:txBody>
      </p:sp>
      <p:sp>
        <p:nvSpPr>
          <p:cNvPr id="26" name="Parallelogram 5"/>
          <p:cNvSpPr/>
          <p:nvPr/>
        </p:nvSpPr>
        <p:spPr>
          <a:xfrm>
            <a:off x="171397" y="0"/>
            <a:ext cx="8982128" cy="485488"/>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Arial" pitchFamily="34" charset="0"/>
                <a:cs typeface="Arial" pitchFamily="34" charset="0"/>
              </a:rPr>
              <a:t>IV. KẾT QUẢ CHỈ SỐ PHỤC VỤ NGƯỜI DÂN, DOANH NGHIỆP</a:t>
            </a:r>
            <a:endParaRPr lang="en-US" b="1" dirty="0">
              <a:latin typeface="Arial" pitchFamily="34" charset="0"/>
              <a:cs typeface="Arial" pitchFamily="34" charset="0"/>
            </a:endParaRPr>
          </a:p>
        </p:txBody>
      </p:sp>
      <p:sp>
        <p:nvSpPr>
          <p:cNvPr id="17" name="Rectangle 16">
            <a:extLst>
              <a:ext uri="{FF2B5EF4-FFF2-40B4-BE49-F238E27FC236}">
                <a16:creationId xmlns:a16="http://schemas.microsoft.com/office/drawing/2014/main" id="{A1E83ACD-F973-BF93-D78E-C20E03B0966D}"/>
              </a:ext>
            </a:extLst>
          </p:cNvPr>
          <p:cNvSpPr/>
          <p:nvPr/>
        </p:nvSpPr>
        <p:spPr>
          <a:xfrm>
            <a:off x="248965" y="658965"/>
            <a:ext cx="8912495" cy="523220"/>
          </a:xfrm>
          <a:prstGeom prst="rect">
            <a:avLst/>
          </a:prstGeom>
        </p:spPr>
        <p:txBody>
          <a:bodyPr wrap="square">
            <a:spAutoFit/>
          </a:bodyPr>
          <a:lstStyle/>
          <a:p>
            <a:pPr algn="just"/>
            <a:r>
              <a:rPr lang="en-US" sz="1400" dirty="0" err="1">
                <a:latin typeface="Times New Roman" pitchFamily="18" charset="0"/>
                <a:cs typeface="Times New Roman" pitchFamily="18" charset="0"/>
              </a:rPr>
              <a:t>Tính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đến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ngày</a:t>
            </a:r>
            <a:r>
              <a:rPr lang="en-US" sz="1400" dirty="0">
                <a:latin typeface="Times New Roman" pitchFamily="18" charset="0"/>
                <a:cs typeface="Times New Roman" pitchFamily="18" charset="0"/>
              </a:rPr>
              <a:t> 30/9/2025, </a:t>
            </a:r>
            <a:r>
              <a:rPr lang="en-US" sz="1400" dirty="0" err="1">
                <a:latin typeface="Times New Roman" pitchFamily="18" charset="0"/>
                <a:cs typeface="Times New Roman" pitchFamily="18" charset="0"/>
              </a:rPr>
              <a:t>tỉnh</a:t>
            </a:r>
            <a:r>
              <a:rPr lang="en-US" sz="1400" dirty="0">
                <a:latin typeface="Times New Roman" pitchFamily="18" charset="0"/>
                <a:cs typeface="Times New Roman" pitchFamily="18" charset="0"/>
              </a:rPr>
              <a:t> Gia Lai </a:t>
            </a:r>
            <a:r>
              <a:rPr lang="en-US" sz="1400" dirty="0" err="1">
                <a:latin typeface="Times New Roman" pitchFamily="18" charset="0"/>
                <a:cs typeface="Times New Roman" pitchFamily="18" charset="0"/>
              </a:rPr>
              <a:t>đạt</a:t>
            </a:r>
            <a:r>
              <a:rPr lang="en-US" sz="1400" dirty="0">
                <a:latin typeface="Times New Roman" pitchFamily="18" charset="0"/>
                <a:cs typeface="Times New Roman" pitchFamily="18" charset="0"/>
              </a:rPr>
              <a:t> </a:t>
            </a:r>
            <a:r>
              <a:rPr lang="en-US" sz="1400" b="1" u="sng" dirty="0">
                <a:latin typeface="Times New Roman" pitchFamily="18" charset="0"/>
                <a:cs typeface="Times New Roman" pitchFamily="18" charset="0"/>
              </a:rPr>
              <a:t>86.62 </a:t>
            </a:r>
            <a:r>
              <a:rPr lang="en-US" sz="1400" dirty="0">
                <a:latin typeface="Times New Roman" pitchFamily="18" charset="0"/>
                <a:cs typeface="Times New Roman" pitchFamily="18" charset="0"/>
              </a:rPr>
              <a:t>(</a:t>
            </a:r>
            <a:r>
              <a:rPr lang="en-US" sz="1400" dirty="0" err="1">
                <a:latin typeface="Times New Roman" pitchFamily="18" charset="0"/>
                <a:cs typeface="Times New Roman" pitchFamily="18" charset="0"/>
              </a:rPr>
              <a:t>tăng</a:t>
            </a:r>
            <a:r>
              <a:rPr lang="en-US" sz="1400" dirty="0">
                <a:latin typeface="Times New Roman" pitchFamily="18" charset="0"/>
                <a:cs typeface="Times New Roman" pitchFamily="18" charset="0"/>
              </a:rPr>
              <a:t> 1.14 </a:t>
            </a:r>
            <a:r>
              <a:rPr lang="en-US" sz="1400" dirty="0" err="1">
                <a:latin typeface="Times New Roman" pitchFamily="18" charset="0"/>
                <a:cs typeface="Times New Roman" pitchFamily="18" charset="0"/>
              </a:rPr>
              <a:t>điểm</a:t>
            </a:r>
            <a:r>
              <a:rPr lang="en-US" sz="1400" dirty="0">
                <a:latin typeface="Times New Roman" pitchFamily="18" charset="0"/>
                <a:cs typeface="Times New Roman" pitchFamily="18" charset="0"/>
              </a:rPr>
              <a:t> so </a:t>
            </a:r>
            <a:r>
              <a:rPr lang="en-US" sz="1400" dirty="0" err="1">
                <a:latin typeface="Times New Roman" pitchFamily="18" charset="0"/>
                <a:cs typeface="Times New Roman" pitchFamily="18" charset="0"/>
              </a:rPr>
              <a:t>với</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tháng</a:t>
            </a:r>
            <a:r>
              <a:rPr lang="en-US" sz="1400" dirty="0">
                <a:latin typeface="Times New Roman" pitchFamily="18" charset="0"/>
                <a:cs typeface="Times New Roman" pitchFamily="18" charset="0"/>
              </a:rPr>
              <a:t> 8/2025), </a:t>
            </a:r>
            <a:r>
              <a:rPr lang="en-US" sz="1400" dirty="0" err="1">
                <a:latin typeface="Times New Roman" pitchFamily="18" charset="0"/>
                <a:cs typeface="Times New Roman" pitchFamily="18" charset="0"/>
              </a:rPr>
              <a:t>thuộc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nhóm</a:t>
            </a:r>
            <a:r>
              <a:rPr lang="en-US" sz="1400" dirty="0">
                <a:latin typeface="Times New Roman" pitchFamily="18" charset="0"/>
                <a:cs typeface="Times New Roman" pitchFamily="18" charset="0"/>
              </a:rPr>
              <a:t> </a:t>
            </a:r>
            <a:r>
              <a:rPr lang="en-US" sz="1400" b="1" dirty="0" err="1">
                <a:latin typeface="Times New Roman" pitchFamily="18" charset="0"/>
                <a:cs typeface="Times New Roman" pitchFamily="18" charset="0"/>
              </a:rPr>
              <a:t>Tốt</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xếp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vị</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trí</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thứ</a:t>
            </a:r>
            <a:r>
              <a:rPr lang="en-US" sz="1400" dirty="0">
                <a:latin typeface="Times New Roman" pitchFamily="18" charset="0"/>
                <a:cs typeface="Times New Roman" pitchFamily="18" charset="0"/>
              </a:rPr>
              <a:t> </a:t>
            </a:r>
            <a:r>
              <a:rPr lang="en-US" sz="1400" b="1" u="sng" dirty="0">
                <a:latin typeface="Times New Roman" pitchFamily="18" charset="0"/>
                <a:cs typeface="Times New Roman" pitchFamily="18" charset="0"/>
              </a:rPr>
              <a:t>8/34 </a:t>
            </a:r>
            <a:r>
              <a:rPr lang="en-US" sz="1400" dirty="0" err="1">
                <a:latin typeface="Times New Roman" pitchFamily="18" charset="0"/>
                <a:cs typeface="Times New Roman" pitchFamily="18" charset="0"/>
              </a:rPr>
              <a:t>tỉnh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thành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phố</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trên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cả</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nước</a:t>
            </a:r>
            <a:endParaRPr lang="en-US" sz="1400" b="1" i="1" dirty="0">
              <a:latin typeface="Times New Roman" pitchFamily="18" charset="0"/>
              <a:cs typeface="Times New Roman" pitchFamily="18" charset="0"/>
            </a:endParaRPr>
          </a:p>
        </p:txBody>
      </p:sp>
      <p:pic>
        <p:nvPicPr>
          <p:cNvPr id="3" name="Picture 2">
            <a:extLst>
              <a:ext uri="{FF2B5EF4-FFF2-40B4-BE49-F238E27FC236}">
                <a16:creationId xmlns:a16="http://schemas.microsoft.com/office/drawing/2014/main" id="{D685EBF1-5550-42E8-A74C-B065F260946A}"/>
              </a:ext>
            </a:extLst>
          </p:cNvPr>
          <p:cNvPicPr>
            <a:picLocks noChangeAspect="1"/>
          </p:cNvPicPr>
          <p:nvPr/>
        </p:nvPicPr>
        <p:blipFill>
          <a:blip r:embed="rId4"/>
          <a:stretch>
            <a:fillRect/>
          </a:stretch>
        </p:blipFill>
        <p:spPr>
          <a:xfrm>
            <a:off x="762000" y="1169806"/>
            <a:ext cx="7391400" cy="3667106"/>
          </a:xfrm>
          <a:prstGeom prst="rect">
            <a:avLst/>
          </a:prstGeom>
        </p:spPr>
      </p:pic>
    </p:spTree>
    <p:extLst>
      <p:ext uri="{BB962C8B-B14F-4D97-AF65-F5344CB8AC3E}">
        <p14:creationId xmlns:p14="http://schemas.microsoft.com/office/powerpoint/2010/main" val="17204605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962400" y="4095750"/>
            <a:ext cx="2286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685800"/>
          </a:xfrm>
          <a:prstGeom prst="rect">
            <a:avLst/>
          </a:prstGeom>
          <a:solidFill>
            <a:srgbClr val="FF0000"/>
          </a:solidFill>
          <a:ln>
            <a:noFill/>
          </a:ln>
          <a:effectLst/>
        </p:spPr>
      </p:pic>
      <p:sp>
        <p:nvSpPr>
          <p:cNvPr id="4" name="Rectangle 1"/>
          <p:cNvSpPr>
            <a:spLocks noChangeArrowheads="1"/>
          </p:cNvSpPr>
          <p:nvPr/>
        </p:nvSpPr>
        <p:spPr bwMode="auto">
          <a:xfrm>
            <a:off x="2243138" y="11461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en-US" sz="1800" b="0" i="0" u="none" strike="noStrike" cap="none" normalizeH="0" baseline="0">
                <a:ln>
                  <a:noFill/>
                </a:ln>
                <a:solidFill>
                  <a:schemeClr val="tx1"/>
                </a:solidFill>
                <a:effectLst/>
                <a:latin typeface="Arial" pitchFamily="34" charset="0"/>
                <a:cs typeface="Arial" pitchFamily="34" charset="0"/>
              </a:rPr>
            </a:b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6" name="Parallelogram 5"/>
          <p:cNvSpPr/>
          <p:nvPr/>
        </p:nvSpPr>
        <p:spPr>
          <a:xfrm>
            <a:off x="76200" y="-19050"/>
            <a:ext cx="8991600" cy="321704"/>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solidFill>
                  <a:srgbClr val="FFFF00"/>
                </a:solidFill>
                <a:latin typeface="Arial" pitchFamily="34" charset="0"/>
                <a:cs typeface="Arial" pitchFamily="34" charset="0"/>
              </a:rPr>
              <a:t>KẾT QUẢ TỪNG CHỈ SỐ THÀNH PHẦN</a:t>
            </a:r>
          </a:p>
        </p:txBody>
      </p:sp>
      <p:graphicFrame>
        <p:nvGraphicFramePr>
          <p:cNvPr id="5" name="Table 4">
            <a:extLst>
              <a:ext uri="{FF2B5EF4-FFF2-40B4-BE49-F238E27FC236}">
                <a16:creationId xmlns:a16="http://schemas.microsoft.com/office/drawing/2014/main" id="{A9D3A672-F88A-13DA-E74C-9FDB46BEA7EC}"/>
              </a:ext>
            </a:extLst>
          </p:cNvPr>
          <p:cNvGraphicFramePr>
            <a:graphicFrameLocks noGrp="1"/>
          </p:cNvGraphicFramePr>
          <p:nvPr/>
        </p:nvGraphicFramePr>
        <p:xfrm>
          <a:off x="1524000" y="590550"/>
          <a:ext cx="5716512" cy="3216345"/>
        </p:xfrm>
        <a:graphic>
          <a:graphicData uri="http://schemas.openxmlformats.org/drawingml/2006/table">
            <a:tbl>
              <a:tblPr/>
              <a:tblGrid>
                <a:gridCol w="376391">
                  <a:extLst>
                    <a:ext uri="{9D8B030D-6E8A-4147-A177-3AD203B41FA5}">
                      <a16:colId xmlns:a16="http://schemas.microsoft.com/office/drawing/2014/main" val="2352825767"/>
                    </a:ext>
                  </a:extLst>
                </a:gridCol>
                <a:gridCol w="1681009">
                  <a:extLst>
                    <a:ext uri="{9D8B030D-6E8A-4147-A177-3AD203B41FA5}">
                      <a16:colId xmlns:a16="http://schemas.microsoft.com/office/drawing/2014/main" val="2668350742"/>
                    </a:ext>
                  </a:extLst>
                </a:gridCol>
                <a:gridCol w="798186">
                  <a:extLst>
                    <a:ext uri="{9D8B030D-6E8A-4147-A177-3AD203B41FA5}">
                      <a16:colId xmlns:a16="http://schemas.microsoft.com/office/drawing/2014/main" val="4139732690"/>
                    </a:ext>
                  </a:extLst>
                </a:gridCol>
                <a:gridCol w="956880">
                  <a:extLst>
                    <a:ext uri="{9D8B030D-6E8A-4147-A177-3AD203B41FA5}">
                      <a16:colId xmlns:a16="http://schemas.microsoft.com/office/drawing/2014/main" val="3193879093"/>
                    </a:ext>
                  </a:extLst>
                </a:gridCol>
                <a:gridCol w="952023">
                  <a:extLst>
                    <a:ext uri="{9D8B030D-6E8A-4147-A177-3AD203B41FA5}">
                      <a16:colId xmlns:a16="http://schemas.microsoft.com/office/drawing/2014/main" val="793310662"/>
                    </a:ext>
                  </a:extLst>
                </a:gridCol>
                <a:gridCol w="952023">
                  <a:extLst>
                    <a:ext uri="{9D8B030D-6E8A-4147-A177-3AD203B41FA5}">
                      <a16:colId xmlns:a16="http://schemas.microsoft.com/office/drawing/2014/main" val="44343344"/>
                    </a:ext>
                  </a:extLst>
                </a:gridCol>
              </a:tblGrid>
              <a:tr h="318745">
                <a:tc rowSpan="2">
                  <a:txBody>
                    <a:bodyPr/>
                    <a:lstStyle/>
                    <a:p>
                      <a:pPr algn="ctr" fontAlgn="ctr"/>
                      <a:r>
                        <a:rPr lang="en-US" sz="1200" b="1" i="0" u="none" strike="noStrike" dirty="0">
                          <a:solidFill>
                            <a:srgbClr val="000000"/>
                          </a:solidFill>
                          <a:effectLst/>
                          <a:latin typeface="Times New Roman" panose="02020603050405020304" pitchFamily="18" charset="0"/>
                        </a:rPr>
                        <a:t>STT</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rowSpan="2">
                  <a:txBody>
                    <a:bodyPr/>
                    <a:lstStyle/>
                    <a:p>
                      <a:pPr algn="ctr" fontAlgn="ctr"/>
                      <a:r>
                        <a:rPr lang="en-US" sz="1200" b="1" i="0" u="none" strike="noStrike" dirty="0" err="1">
                          <a:solidFill>
                            <a:srgbClr val="000000"/>
                          </a:solidFill>
                          <a:effectLst/>
                          <a:latin typeface="Times New Roman" panose="02020603050405020304" pitchFamily="18" charset="0"/>
                        </a:rPr>
                        <a:t>Chỉ</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số</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thành</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phần</a:t>
                      </a:r>
                      <a:endParaRPr lang="en-US" sz="1200" b="1"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rowSpan="2">
                  <a:txBody>
                    <a:bodyPr/>
                    <a:lstStyle/>
                    <a:p>
                      <a:pPr algn="ctr" fontAlgn="ctr"/>
                      <a:r>
                        <a:rPr lang="en-US" sz="1200" b="1" i="0" u="none" strike="noStrike" dirty="0" err="1">
                          <a:solidFill>
                            <a:srgbClr val="000000"/>
                          </a:solidFill>
                          <a:effectLst/>
                          <a:latin typeface="Times New Roman" panose="02020603050405020304" pitchFamily="18" charset="0"/>
                        </a:rPr>
                        <a:t>Điểm</a:t>
                      </a:r>
                      <a:r>
                        <a:rPr lang="en-US" sz="1200" b="1" i="0" u="none" strike="noStrike" dirty="0">
                          <a:solidFill>
                            <a:srgbClr val="000000"/>
                          </a:solidFill>
                          <a:effectLst/>
                          <a:latin typeface="Times New Roman" panose="02020603050405020304" pitchFamily="18" charset="0"/>
                        </a:rPr>
                        <a:t> </a:t>
                      </a:r>
                      <a:br>
                        <a:rPr lang="en-US" sz="1200" b="1" i="0" u="none" strike="noStrike" dirty="0">
                          <a:solidFill>
                            <a:srgbClr val="000000"/>
                          </a:solidFill>
                          <a:effectLst/>
                          <a:latin typeface="Times New Roman" panose="02020603050405020304" pitchFamily="18" charset="0"/>
                        </a:rPr>
                      </a:br>
                      <a:r>
                        <a:rPr lang="en-US" sz="1200" b="1" i="0" u="none" strike="noStrike" dirty="0" err="1">
                          <a:solidFill>
                            <a:srgbClr val="000000"/>
                          </a:solidFill>
                          <a:effectLst/>
                          <a:latin typeface="Times New Roman" panose="02020603050405020304" pitchFamily="18" charset="0"/>
                        </a:rPr>
                        <a:t>tối</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đa</a:t>
                      </a:r>
                      <a:endParaRPr lang="en-US" sz="1200" b="1"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rowSpan="2">
                  <a:txBody>
                    <a:bodyPr/>
                    <a:lstStyle/>
                    <a:p>
                      <a:pPr algn="ctr" fontAlgn="ctr"/>
                      <a:r>
                        <a:rPr lang="en-US" sz="1200" b="1" i="0" u="none" strike="noStrike" dirty="0" err="1">
                          <a:solidFill>
                            <a:srgbClr val="000000"/>
                          </a:solidFill>
                          <a:effectLst/>
                          <a:latin typeface="Times New Roman" panose="02020603050405020304" pitchFamily="18" charset="0"/>
                        </a:rPr>
                        <a:t>Điểm</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trung</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bình</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cả</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nước</a:t>
                      </a:r>
                      <a:endParaRPr lang="en-US" sz="1200" b="1"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gridSpan="2">
                  <a:txBody>
                    <a:bodyPr/>
                    <a:lstStyle/>
                    <a:p>
                      <a:pPr algn="ctr" fontAlgn="ctr"/>
                      <a:r>
                        <a:rPr lang="en-US" sz="1200" b="1" i="0" u="none" strike="noStrike" dirty="0" err="1">
                          <a:solidFill>
                            <a:srgbClr val="000000"/>
                          </a:solidFill>
                          <a:effectLst/>
                          <a:latin typeface="Times New Roman" panose="02020603050405020304" pitchFamily="18" charset="0"/>
                        </a:rPr>
                        <a:t>Kết</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quả</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đạt</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được</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của</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tỉnh</a:t>
                      </a:r>
                      <a:endParaRPr lang="vi-VN" sz="1200" b="1"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hMerge="1">
                  <a:txBody>
                    <a:bodyPr/>
                    <a:lstStyle/>
                    <a:p>
                      <a:pPr algn="ctr" fontAlgn="ctr"/>
                      <a:endParaRPr lang="vi-VN" sz="1200" b="1"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3097561"/>
                  </a:ext>
                </a:extLst>
              </a:tr>
              <a:tr h="238283">
                <a:tc vMerge="1">
                  <a:txBody>
                    <a:bodyPr/>
                    <a:lstStyle/>
                    <a:p>
                      <a:endParaRPr dirty="0"/>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vMerge="1">
                  <a:txBody>
                    <a:bodyPr/>
                    <a:lstStyle/>
                    <a:p>
                      <a:endParaRPr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vMerge="1">
                  <a:txBody>
                    <a:bodyPr/>
                    <a:lstStyle/>
                    <a:p>
                      <a:endParaRPr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vMerge="1">
                  <a:txBody>
                    <a:bodyPr/>
                    <a:lstStyle/>
                    <a:p>
                      <a:endParaRPr lang="en-US"/>
                    </a:p>
                  </a:txBody>
                  <a:tcPr/>
                </a:tc>
                <a:tc>
                  <a:txBody>
                    <a:bodyPr/>
                    <a:lstStyle/>
                    <a:p>
                      <a:pPr algn="ctr" fontAlgn="ctr"/>
                      <a:r>
                        <a:rPr lang="vi-VN" sz="1200" b="1" i="0" u="none" strike="noStrike" dirty="0">
                          <a:solidFill>
                            <a:srgbClr val="000000"/>
                          </a:solidFill>
                          <a:effectLst/>
                          <a:latin typeface="Times New Roman" panose="02020603050405020304" pitchFamily="18" charset="0"/>
                        </a:rPr>
                        <a:t>Điểm</a:t>
                      </a:r>
                      <a:br>
                        <a:rPr lang="vi-VN" sz="1200" b="1" i="0" u="none" strike="noStrike" dirty="0">
                          <a:solidFill>
                            <a:srgbClr val="000000"/>
                          </a:solidFill>
                          <a:effectLst/>
                          <a:latin typeface="Times New Roman" panose="02020603050405020304" pitchFamily="18" charset="0"/>
                        </a:rPr>
                      </a:br>
                      <a:r>
                        <a:rPr lang="vi-VN" sz="1200" b="1" i="0" u="none" strike="noStrike" dirty="0">
                          <a:solidFill>
                            <a:srgbClr val="000000"/>
                          </a:solidFill>
                          <a:effectLst/>
                          <a:latin typeface="Times New Roman" panose="02020603050405020304" pitchFamily="18" charset="0"/>
                        </a:rPr>
                        <a:t>đạt được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en-US" sz="1200" b="1" i="0" u="none" strike="noStrike" dirty="0" err="1">
                          <a:solidFill>
                            <a:srgbClr val="000000"/>
                          </a:solidFill>
                          <a:effectLst/>
                          <a:latin typeface="Times New Roman" panose="02020603050405020304" pitchFamily="18" charset="0"/>
                        </a:rPr>
                        <a:t>Vị</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thứ</a:t>
                      </a:r>
                      <a:endParaRPr lang="vi-VN" sz="1200" b="1"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990726550"/>
                  </a:ext>
                </a:extLst>
              </a:tr>
              <a:tr h="296570">
                <a:tc>
                  <a:txBody>
                    <a:bodyPr/>
                    <a:lstStyle/>
                    <a:p>
                      <a:pPr algn="ctr" fontAlgn="b"/>
                      <a:r>
                        <a:rPr lang="en-US" sz="1200" b="0" i="0" u="none" strike="noStrike" dirty="0">
                          <a:solidFill>
                            <a:srgbClr val="000000"/>
                          </a:solidFill>
                          <a:effectLst/>
                          <a:latin typeface="Times New Roman" panose="02020603050405020304" pitchFamily="18" charset="0"/>
                        </a:rPr>
                        <a:t>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Times New Roman" panose="02020603050405020304" pitchFamily="18" charset="0"/>
                        </a:rPr>
                        <a:t>Công </a:t>
                      </a:r>
                      <a:r>
                        <a:rPr lang="en-US" sz="1200" b="0" i="0" u="none" strike="noStrike" dirty="0" err="1">
                          <a:solidFill>
                            <a:srgbClr val="000000"/>
                          </a:solidFill>
                          <a:effectLst/>
                          <a:latin typeface="Times New Roman" panose="02020603050405020304" pitchFamily="18" charset="0"/>
                        </a:rPr>
                        <a:t>khai</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minh</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bạch</a:t>
                      </a:r>
                      <a:endParaRPr lang="en-US" sz="1200" b="0"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15,39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200" b="0" i="0" u="none" strike="noStrike" dirty="0">
                          <a:solidFill>
                            <a:srgbClr val="000000"/>
                          </a:solidFill>
                          <a:effectLst/>
                          <a:latin typeface="Times New Roman" panose="02020603050405020304" pitchFamily="18" charset="0"/>
                        </a:rPr>
                        <a:t>8/34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753720647"/>
                  </a:ext>
                </a:extLst>
              </a:tr>
              <a:tr h="362957">
                <a:tc>
                  <a:txBody>
                    <a:bodyPr/>
                    <a:lstStyle/>
                    <a:p>
                      <a:pPr algn="ctr" fontAlgn="b"/>
                      <a:r>
                        <a:rPr lang="en-US" sz="1200" b="0" i="0" u="none" strike="noStrike" dirty="0">
                          <a:solidFill>
                            <a:srgbClr val="000000"/>
                          </a:solidFill>
                          <a:effectLst/>
                          <a:latin typeface="Times New Roman" panose="02020603050405020304" pitchFamily="18" charset="0"/>
                        </a:rPr>
                        <a:t>2</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err="1">
                          <a:solidFill>
                            <a:srgbClr val="000000"/>
                          </a:solidFill>
                          <a:effectLst/>
                          <a:latin typeface="Times New Roman" panose="02020603050405020304" pitchFamily="18" charset="0"/>
                        </a:rPr>
                        <a:t>Tiến</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độ</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giải</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quyết</a:t>
                      </a:r>
                      <a:endParaRPr lang="en-US" sz="1200" b="0"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16,4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Times New Roman" panose="02020603050405020304" pitchFamily="18" charset="0"/>
                        </a:rPr>
                        <a:t>8/34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293675250"/>
                  </a:ext>
                </a:extLst>
              </a:tr>
              <a:tr h="323332">
                <a:tc>
                  <a:txBody>
                    <a:bodyPr/>
                    <a:lstStyle/>
                    <a:p>
                      <a:pPr algn="ctr" fontAlgn="b"/>
                      <a:r>
                        <a:rPr lang="en-US" sz="1200" b="0" i="0" u="none" strike="noStrike" dirty="0">
                          <a:solidFill>
                            <a:srgbClr val="000000"/>
                          </a:solidFill>
                          <a:effectLst/>
                          <a:latin typeface="Times New Roman" panose="02020603050405020304" pitchFamily="18" charset="0"/>
                        </a:rPr>
                        <a:t>3</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err="1">
                          <a:solidFill>
                            <a:srgbClr val="000000"/>
                          </a:solidFill>
                          <a:effectLst/>
                          <a:latin typeface="Times New Roman" panose="02020603050405020304" pitchFamily="18" charset="0"/>
                        </a:rPr>
                        <a:t>Dịch</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vụ</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công</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trực</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tuyến</a:t>
                      </a:r>
                      <a:endParaRPr lang="en-US" sz="1200" b="0"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8,14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Times New Roman" panose="02020603050405020304" pitchFamily="18" charset="0"/>
                        </a:rPr>
                        <a:t>8/34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416772807"/>
                  </a:ext>
                </a:extLst>
              </a:tr>
              <a:tr h="324176">
                <a:tc>
                  <a:txBody>
                    <a:bodyPr/>
                    <a:lstStyle/>
                    <a:p>
                      <a:pPr algn="ctr" fontAlgn="b"/>
                      <a:r>
                        <a:rPr lang="en-US" sz="1200" b="0" i="0" u="none" strike="noStrike" dirty="0">
                          <a:solidFill>
                            <a:srgbClr val="000000"/>
                          </a:solidFill>
                          <a:effectLst/>
                          <a:latin typeface="Times New Roman" panose="02020603050405020304" pitchFamily="18" charset="0"/>
                        </a:rPr>
                        <a:t>4</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Times New Roman" panose="02020603050405020304" pitchFamily="18" charset="0"/>
                        </a:rPr>
                        <a:t>Thanh </a:t>
                      </a:r>
                      <a:r>
                        <a:rPr lang="en-US" sz="1200" b="0" i="0" u="none" strike="noStrike" dirty="0" err="1">
                          <a:solidFill>
                            <a:srgbClr val="000000"/>
                          </a:solidFill>
                          <a:effectLst/>
                          <a:latin typeface="Times New Roman" panose="02020603050405020304" pitchFamily="18" charset="0"/>
                        </a:rPr>
                        <a:t>toán</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trực</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tuyến</a:t>
                      </a:r>
                      <a:endParaRPr lang="en-US" sz="1200" b="0"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8,98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Times New Roman" panose="02020603050405020304" pitchFamily="18" charset="0"/>
                        </a:rPr>
                        <a:t>8/34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751581147"/>
                  </a:ext>
                </a:extLst>
              </a:tr>
              <a:tr h="314756">
                <a:tc>
                  <a:txBody>
                    <a:bodyPr/>
                    <a:lstStyle/>
                    <a:p>
                      <a:pPr algn="ctr" fontAlgn="b"/>
                      <a:r>
                        <a:rPr lang="en-US" sz="1200" b="0" i="0" u="none" strike="noStrike">
                          <a:solidFill>
                            <a:srgbClr val="000000"/>
                          </a:solidFill>
                          <a:effectLst/>
                          <a:latin typeface="Times New Roman" panose="02020603050405020304" pitchFamily="18" charset="0"/>
                        </a:rPr>
                        <a:t>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vi-VN" sz="1200" b="0" i="0" u="none" strike="noStrike" dirty="0">
                          <a:solidFill>
                            <a:srgbClr val="000000"/>
                          </a:solidFill>
                          <a:effectLst/>
                          <a:latin typeface="Times New Roman" panose="02020603050405020304" pitchFamily="18" charset="0"/>
                        </a:rPr>
                        <a:t>Số hóa hồ sơ</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17,26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200" b="0" i="0" u="none" strike="noStrike" dirty="0">
                          <a:solidFill>
                            <a:srgbClr val="000000"/>
                          </a:solidFill>
                          <a:effectLst/>
                          <a:latin typeface="Times New Roman" panose="02020603050405020304" pitchFamily="18" charset="0"/>
                        </a:rPr>
                        <a:t>8/34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804340346"/>
                  </a:ext>
                </a:extLst>
              </a:tr>
              <a:tr h="314756">
                <a:tc>
                  <a:txBody>
                    <a:bodyPr/>
                    <a:lstStyle/>
                    <a:p>
                      <a:pPr algn="ctr" fontAlgn="b"/>
                      <a:r>
                        <a:rPr lang="en-US" sz="1200" b="0" i="0" u="none" strike="noStrike" dirty="0">
                          <a:solidFill>
                            <a:srgbClr val="000000"/>
                          </a:solidFill>
                          <a:effectLst/>
                          <a:latin typeface="Times New Roman" panose="02020603050405020304" pitchFamily="18" charset="0"/>
                        </a:rPr>
                        <a:t>6</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err="1">
                          <a:solidFill>
                            <a:srgbClr val="000000"/>
                          </a:solidFill>
                          <a:effectLst/>
                          <a:latin typeface="Times New Roman" panose="02020603050405020304" pitchFamily="18" charset="0"/>
                        </a:rPr>
                        <a:t>Mức</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độ</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hài</a:t>
                      </a:r>
                      <a:r>
                        <a:rPr lang="en-US" sz="1200" b="0" i="0" u="none" strike="noStrike" dirty="0">
                          <a:solidFill>
                            <a:srgbClr val="000000"/>
                          </a:solidFill>
                          <a:effectLst/>
                          <a:latin typeface="Times New Roman" panose="02020603050405020304" pitchFamily="18" charset="0"/>
                        </a:rPr>
                        <a:t> </a:t>
                      </a:r>
                      <a:r>
                        <a:rPr lang="en-US" sz="1200" b="0" i="0" u="none" strike="noStrike" dirty="0" err="1">
                          <a:solidFill>
                            <a:srgbClr val="000000"/>
                          </a:solidFill>
                          <a:effectLst/>
                          <a:latin typeface="Times New Roman" panose="02020603050405020304" pitchFamily="18" charset="0"/>
                        </a:rPr>
                        <a:t>lòng</a:t>
                      </a:r>
                      <a:endParaRPr lang="en-US" sz="1200" b="0"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0" i="0" u="none" strike="noStrike" dirty="0">
                          <a:solidFill>
                            <a:srgbClr val="000000"/>
                          </a:solidFill>
                          <a:effectLst/>
                          <a:latin typeface="Times New Roman" panose="02020603050405020304" pitchFamily="18" charset="0"/>
                        </a:rPr>
                        <a:t>16,5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Times New Roman" panose="02020603050405020304" pitchFamily="18" charset="0"/>
                        </a:rPr>
                        <a:t>17,85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200" b="0" i="0" u="none" strike="noStrike" dirty="0">
                          <a:solidFill>
                            <a:srgbClr val="000000"/>
                          </a:solidFill>
                          <a:effectLst/>
                          <a:latin typeface="Times New Roman" panose="02020603050405020304" pitchFamily="18" charset="0"/>
                        </a:rPr>
                        <a:t>8/34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121212743"/>
                  </a:ext>
                </a:extLst>
              </a:tr>
              <a:tr h="271012">
                <a:tc gridSpan="2">
                  <a:txBody>
                    <a:bodyPr/>
                    <a:lstStyle/>
                    <a:p>
                      <a:pPr algn="ctr" fontAlgn="b"/>
                      <a:r>
                        <a:rPr lang="en-US" sz="1200" b="1" i="0" u="none" strike="noStrike" dirty="0" err="1">
                          <a:solidFill>
                            <a:srgbClr val="000000"/>
                          </a:solidFill>
                          <a:effectLst/>
                          <a:latin typeface="Times New Roman" panose="02020603050405020304" pitchFamily="18" charset="0"/>
                        </a:rPr>
                        <a:t>Kết</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quả</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chung</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của</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Chỉ</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số</a:t>
                      </a:r>
                      <a:r>
                        <a:rPr lang="en-US" sz="1200" b="1" i="0" u="none" strike="noStrike" dirty="0">
                          <a:solidFill>
                            <a:srgbClr val="000000"/>
                          </a:solidFill>
                          <a:effectLst/>
                          <a:latin typeface="Times New Roman" panose="02020603050405020304" pitchFamily="18" charset="0"/>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200" b="1" i="0" u="none" strike="noStrike" dirty="0">
                          <a:solidFill>
                            <a:srgbClr val="000000"/>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1" i="0" u="none" strike="noStrike" dirty="0">
                          <a:solidFill>
                            <a:srgbClr val="000000"/>
                          </a:solidFill>
                          <a:effectLst/>
                          <a:latin typeface="Times New Roman" panose="02020603050405020304" pitchFamily="18" charset="0"/>
                        </a:rPr>
                        <a:t>55,12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1" i="0" u="none" strike="noStrike" dirty="0">
                          <a:solidFill>
                            <a:srgbClr val="000000"/>
                          </a:solidFill>
                          <a:effectLst/>
                          <a:latin typeface="Times New Roman" panose="02020603050405020304" pitchFamily="18" charset="0"/>
                        </a:rPr>
                        <a:t>86,62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200" b="1" i="0" u="none" strike="noStrike" dirty="0">
                          <a:solidFill>
                            <a:schemeClr val="tx1"/>
                          </a:solidFill>
                          <a:effectLst/>
                          <a:latin typeface="Times New Roman" panose="02020603050405020304" pitchFamily="18" charset="0"/>
                        </a:rPr>
                        <a:t>8/34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855208213"/>
                  </a:ext>
                </a:extLst>
              </a:tr>
              <a:tr h="314756">
                <a:tc gridSpan="4">
                  <a:txBody>
                    <a:bodyPr/>
                    <a:lstStyle/>
                    <a:p>
                      <a:pPr algn="ctr" fontAlgn="b"/>
                      <a:r>
                        <a:rPr lang="en-US" sz="1200" b="1" i="0" u="none" strike="noStrike" dirty="0" err="1">
                          <a:solidFill>
                            <a:srgbClr val="000000"/>
                          </a:solidFill>
                          <a:effectLst/>
                          <a:latin typeface="Times New Roman" panose="02020603050405020304" pitchFamily="18" charset="0"/>
                        </a:rPr>
                        <a:t>Xếp</a:t>
                      </a:r>
                      <a:r>
                        <a:rPr lang="en-US" sz="1200" b="1" i="0" u="none" strike="noStrike" dirty="0">
                          <a:solidFill>
                            <a:srgbClr val="000000"/>
                          </a:solidFill>
                          <a:effectLst/>
                          <a:latin typeface="Times New Roman" panose="02020603050405020304" pitchFamily="18" charset="0"/>
                        </a:rPr>
                        <a:t> </a:t>
                      </a:r>
                      <a:r>
                        <a:rPr lang="en-US" sz="1200" b="1" i="0" u="none" strike="noStrike" dirty="0" err="1">
                          <a:solidFill>
                            <a:srgbClr val="000000"/>
                          </a:solidFill>
                          <a:effectLst/>
                          <a:latin typeface="Times New Roman" panose="02020603050405020304" pitchFamily="18" charset="0"/>
                        </a:rPr>
                        <a:t>loại</a:t>
                      </a:r>
                      <a:endParaRPr lang="en-US" sz="1200" b="1"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pPr algn="ctr" fontAlgn="b"/>
                      <a:endParaRPr lang="en-US" sz="1200" b="1" i="0" u="none" strike="noStrike" dirty="0">
                        <a:solidFill>
                          <a:srgbClr val="00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200" b="1" i="0" u="none" strike="noStrike" dirty="0" err="1">
                          <a:solidFill>
                            <a:srgbClr val="FF0000"/>
                          </a:solidFill>
                          <a:effectLst/>
                          <a:latin typeface="Times New Roman" panose="02020603050405020304" pitchFamily="18" charset="0"/>
                        </a:rPr>
                        <a:t>Tốt</a:t>
                      </a:r>
                      <a:endParaRPr lang="en-US" sz="1200" b="1" i="0" u="none" strike="noStrike" dirty="0">
                        <a:solidFill>
                          <a:srgbClr val="FF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DBDB"/>
                    </a:solidFill>
                  </a:tcPr>
                </a:tc>
                <a:tc>
                  <a:txBody>
                    <a:bodyPr/>
                    <a:lstStyle/>
                    <a:p>
                      <a:pPr algn="ctr" fontAlgn="b"/>
                      <a:endParaRPr lang="en-US" sz="1200" b="1" i="0" u="none" strike="noStrike" dirty="0">
                        <a:solidFill>
                          <a:srgbClr val="FF0000"/>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DBDB"/>
                    </a:solidFill>
                  </a:tcPr>
                </a:tc>
                <a:extLst>
                  <a:ext uri="{0D108BD9-81ED-4DB2-BD59-A6C34878D82A}">
                    <a16:rowId xmlns:a16="http://schemas.microsoft.com/office/drawing/2014/main" val="668726950"/>
                  </a:ext>
                </a:extLst>
              </a:tr>
            </a:tbl>
          </a:graphicData>
        </a:graphic>
      </p:graphicFrame>
      <p:sp>
        <p:nvSpPr>
          <p:cNvPr id="2" name="Rectangle 1"/>
          <p:cNvSpPr/>
          <p:nvPr/>
        </p:nvSpPr>
        <p:spPr>
          <a:xfrm>
            <a:off x="174355" y="3867150"/>
            <a:ext cx="8912495" cy="1015663"/>
          </a:xfrm>
          <a:prstGeom prst="rect">
            <a:avLst/>
          </a:prstGeom>
        </p:spPr>
        <p:txBody>
          <a:bodyPr wrap="square">
            <a:spAutoFit/>
          </a:bodyPr>
          <a:lstStyle/>
          <a:p>
            <a:pPr algn="just"/>
            <a:r>
              <a:rPr lang="en-US" sz="1500" dirty="0">
                <a:latin typeface="Times New Roman" pitchFamily="18" charset="0"/>
                <a:cs typeface="Times New Roman" pitchFamily="18" charset="0"/>
              </a:rPr>
              <a:t>- Các </a:t>
            </a:r>
            <a:r>
              <a:rPr lang="en-US" sz="1500" dirty="0" err="1">
                <a:latin typeface="Times New Roman" pitchFamily="18" charset="0"/>
                <a:cs typeface="Times New Roman" pitchFamily="18" charset="0"/>
              </a:rPr>
              <a:t>địa</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phương</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cấp</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xã</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đã</a:t>
            </a:r>
            <a:r>
              <a:rPr lang="en-US" sz="1500" dirty="0">
                <a:latin typeface="Times New Roman" pitchFamily="18" charset="0"/>
                <a:cs typeface="Times New Roman" pitchFamily="18" charset="0"/>
              </a:rPr>
              <a:t> </a:t>
            </a:r>
            <a:r>
              <a:rPr lang="en-US" sz="1500" b="1" dirty="0" err="1">
                <a:latin typeface="Times New Roman" pitchFamily="18" charset="0"/>
                <a:cs typeface="Times New Roman" pitchFamily="18" charset="0"/>
              </a:rPr>
              <a:t>nỗ</a:t>
            </a:r>
            <a:r>
              <a:rPr lang="en-US" sz="1500" b="1" dirty="0">
                <a:latin typeface="Times New Roman" pitchFamily="18" charset="0"/>
                <a:cs typeface="Times New Roman" pitchFamily="18" charset="0"/>
              </a:rPr>
              <a:t> </a:t>
            </a:r>
            <a:r>
              <a:rPr lang="en-US" sz="1500" b="1" dirty="0" err="1">
                <a:latin typeface="Times New Roman" pitchFamily="18" charset="0"/>
                <a:cs typeface="Times New Roman" pitchFamily="18" charset="0"/>
              </a:rPr>
              <a:t>lực</a:t>
            </a:r>
            <a:r>
              <a:rPr lang="en-US" sz="1500" b="1" dirty="0">
                <a:latin typeface="Times New Roman" pitchFamily="18" charset="0"/>
                <a:cs typeface="Times New Roman" pitchFamily="18" charset="0"/>
              </a:rPr>
              <a:t> </a:t>
            </a:r>
            <a:r>
              <a:rPr lang="en-US" sz="1500" b="1" dirty="0" err="1">
                <a:latin typeface="Times New Roman" pitchFamily="18" charset="0"/>
                <a:cs typeface="Times New Roman" pitchFamily="18" charset="0"/>
              </a:rPr>
              <a:t>thực</a:t>
            </a:r>
            <a:r>
              <a:rPr lang="en-US" sz="1500" b="1" dirty="0">
                <a:latin typeface="Times New Roman" pitchFamily="18" charset="0"/>
                <a:cs typeface="Times New Roman" pitchFamily="18" charset="0"/>
              </a:rPr>
              <a:t> </a:t>
            </a:r>
            <a:r>
              <a:rPr lang="en-US" sz="1500" b="1" dirty="0" err="1">
                <a:latin typeface="Times New Roman" pitchFamily="18" charset="0"/>
                <a:cs typeface="Times New Roman" pitchFamily="18" charset="0"/>
              </a:rPr>
              <a:t>hiện</a:t>
            </a:r>
            <a:r>
              <a:rPr lang="en-US" sz="1500" b="1" dirty="0">
                <a:latin typeface="Times New Roman" pitchFamily="18" charset="0"/>
                <a:cs typeface="Times New Roman" pitchFamily="18" charset="0"/>
              </a:rPr>
              <a:t> </a:t>
            </a:r>
            <a:r>
              <a:rPr lang="en-US" sz="1500" b="1" dirty="0" err="1">
                <a:latin typeface="Times New Roman" pitchFamily="18" charset="0"/>
                <a:cs typeface="Times New Roman" pitchFamily="18" charset="0"/>
              </a:rPr>
              <a:t>tốt</a:t>
            </a:r>
            <a:r>
              <a:rPr lang="en-US" sz="1500" b="1" dirty="0">
                <a:latin typeface="Times New Roman" pitchFamily="18" charset="0"/>
                <a:cs typeface="Times New Roman" pitchFamily="18" charset="0"/>
              </a:rPr>
              <a:t> </a:t>
            </a:r>
            <a:r>
              <a:rPr lang="en-US" sz="1500" dirty="0" err="1">
                <a:latin typeface="Times New Roman" pitchFamily="18" charset="0"/>
                <a:cs typeface="Times New Roman" pitchFamily="18" charset="0"/>
              </a:rPr>
              <a:t>việc</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hướng</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dẫn</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tiếp</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nhận</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trực</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tuyến</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số</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hóa</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giải</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quyết</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hồ</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sơ</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dịch</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vụ</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công</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góp</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phần</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nâng</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cao</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kết</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quả</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chung</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của</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cả</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tỉnh</a:t>
            </a:r>
            <a:r>
              <a:rPr lang="en-US" sz="1500" dirty="0">
                <a:latin typeface="Times New Roman" pitchFamily="18" charset="0"/>
                <a:cs typeface="Times New Roman" pitchFamily="18" charset="0"/>
              </a:rPr>
              <a:t>.</a:t>
            </a:r>
          </a:p>
          <a:p>
            <a:pPr algn="just"/>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Điểm</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các</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chỉ</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số</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thành</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phần</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của</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tỉnh</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đều</a:t>
            </a:r>
            <a:r>
              <a:rPr lang="en-US" sz="1500" dirty="0">
                <a:latin typeface="Times New Roman" pitchFamily="18" charset="0"/>
                <a:cs typeface="Times New Roman" pitchFamily="18" charset="0"/>
              </a:rPr>
              <a:t> </a:t>
            </a:r>
            <a:r>
              <a:rPr lang="en-US" sz="1500" b="1" dirty="0" err="1">
                <a:latin typeface="Times New Roman" pitchFamily="18" charset="0"/>
                <a:cs typeface="Times New Roman" pitchFamily="18" charset="0"/>
              </a:rPr>
              <a:t>cao</a:t>
            </a:r>
            <a:r>
              <a:rPr lang="en-US" sz="1500" b="1" dirty="0">
                <a:latin typeface="Times New Roman" pitchFamily="18" charset="0"/>
                <a:cs typeface="Times New Roman" pitchFamily="18" charset="0"/>
              </a:rPr>
              <a:t> </a:t>
            </a:r>
            <a:r>
              <a:rPr lang="en-US" sz="1500" b="1" dirty="0" err="1">
                <a:latin typeface="Times New Roman" pitchFamily="18" charset="0"/>
                <a:cs typeface="Times New Roman" pitchFamily="18" charset="0"/>
              </a:rPr>
              <a:t>hơn</a:t>
            </a:r>
            <a:r>
              <a:rPr lang="en-US" sz="1500" b="1" dirty="0">
                <a:latin typeface="Times New Roman" pitchFamily="18" charset="0"/>
                <a:cs typeface="Times New Roman" pitchFamily="18" charset="0"/>
              </a:rPr>
              <a:t> </a:t>
            </a:r>
            <a:r>
              <a:rPr lang="en-US" sz="1500" dirty="0" err="1">
                <a:latin typeface="Times New Roman" pitchFamily="18" charset="0"/>
                <a:cs typeface="Times New Roman" pitchFamily="18" charset="0"/>
              </a:rPr>
              <a:t>điểm</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trung</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bình</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và</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có</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thứ</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hạng</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cao</a:t>
            </a:r>
            <a:r>
              <a:rPr lang="en-US" sz="1500" dirty="0">
                <a:latin typeface="Times New Roman" pitchFamily="18" charset="0"/>
                <a:cs typeface="Times New Roman" pitchFamily="18" charset="0"/>
              </a:rPr>
              <a:t> so </a:t>
            </a:r>
            <a:r>
              <a:rPr lang="en-US" sz="1500" dirty="0" err="1">
                <a:latin typeface="Times New Roman" pitchFamily="18" charset="0"/>
                <a:cs typeface="Times New Roman" pitchFamily="18" charset="0"/>
              </a:rPr>
              <a:t>với</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cả</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nước</a:t>
            </a:r>
            <a:r>
              <a:rPr lang="en-US" sz="1500" dirty="0">
                <a:latin typeface="Times New Roman" pitchFamily="18" charset="0"/>
                <a:cs typeface="Times New Roman" pitchFamily="18" charset="0"/>
              </a:rPr>
              <a:t>.</a:t>
            </a:r>
          </a:p>
          <a:p>
            <a:pPr algn="just"/>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Chỉ</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số</a:t>
            </a:r>
            <a:r>
              <a:rPr lang="en-US" sz="1500" dirty="0">
                <a:latin typeface="Times New Roman" pitchFamily="18" charset="0"/>
                <a:cs typeface="Times New Roman" pitchFamily="18" charset="0"/>
              </a:rPr>
              <a:t> “</a:t>
            </a:r>
            <a:r>
              <a:rPr lang="en-US" sz="1500" b="1" i="1" dirty="0" err="1">
                <a:solidFill>
                  <a:srgbClr val="000000"/>
                </a:solidFill>
                <a:latin typeface="Times New Roman" panose="02020603050405020304" pitchFamily="18" charset="0"/>
              </a:rPr>
              <a:t>Dịch</a:t>
            </a:r>
            <a:r>
              <a:rPr lang="en-US" sz="1500" b="1" i="1" dirty="0">
                <a:solidFill>
                  <a:srgbClr val="000000"/>
                </a:solidFill>
                <a:latin typeface="Times New Roman" panose="02020603050405020304" pitchFamily="18" charset="0"/>
              </a:rPr>
              <a:t> </a:t>
            </a:r>
            <a:r>
              <a:rPr lang="en-US" sz="1500" b="1" i="1" dirty="0" err="1">
                <a:solidFill>
                  <a:srgbClr val="000000"/>
                </a:solidFill>
                <a:latin typeface="Times New Roman" panose="02020603050405020304" pitchFamily="18" charset="0"/>
              </a:rPr>
              <a:t>vụ</a:t>
            </a:r>
            <a:r>
              <a:rPr lang="en-US" sz="1500" b="1" i="1" dirty="0">
                <a:solidFill>
                  <a:srgbClr val="000000"/>
                </a:solidFill>
                <a:latin typeface="Times New Roman" panose="02020603050405020304" pitchFamily="18" charset="0"/>
              </a:rPr>
              <a:t> </a:t>
            </a:r>
            <a:r>
              <a:rPr lang="en-US" sz="1500" b="1" i="1" dirty="0" err="1">
                <a:solidFill>
                  <a:srgbClr val="000000"/>
                </a:solidFill>
                <a:latin typeface="Times New Roman" panose="02020603050405020304" pitchFamily="18" charset="0"/>
              </a:rPr>
              <a:t>công</a:t>
            </a:r>
            <a:r>
              <a:rPr lang="en-US" sz="1500" b="1" i="1" dirty="0">
                <a:solidFill>
                  <a:srgbClr val="000000"/>
                </a:solidFill>
                <a:latin typeface="Times New Roman" panose="02020603050405020304" pitchFamily="18" charset="0"/>
              </a:rPr>
              <a:t> </a:t>
            </a:r>
            <a:r>
              <a:rPr lang="en-US" sz="1500" b="1" i="1" dirty="0" err="1">
                <a:solidFill>
                  <a:srgbClr val="000000"/>
                </a:solidFill>
                <a:latin typeface="Times New Roman" panose="02020603050405020304" pitchFamily="18" charset="0"/>
              </a:rPr>
              <a:t>trực</a:t>
            </a:r>
            <a:r>
              <a:rPr lang="en-US" sz="1500" b="1" i="1" dirty="0">
                <a:solidFill>
                  <a:srgbClr val="000000"/>
                </a:solidFill>
                <a:latin typeface="Times New Roman" panose="02020603050405020304" pitchFamily="18" charset="0"/>
              </a:rPr>
              <a:t> </a:t>
            </a:r>
            <a:r>
              <a:rPr lang="en-US" sz="1500" b="1" i="1" dirty="0" err="1">
                <a:solidFill>
                  <a:srgbClr val="000000"/>
                </a:solidFill>
                <a:latin typeface="Times New Roman" panose="02020603050405020304" pitchFamily="18" charset="0"/>
              </a:rPr>
              <a:t>tuyến</a:t>
            </a:r>
            <a:r>
              <a:rPr lang="en-US" sz="1500" b="1" dirty="0">
                <a:solidFill>
                  <a:srgbClr val="000000"/>
                </a:solidFill>
                <a:latin typeface="Times New Roman" panose="02020603050405020304" pitchFamily="18" charset="0"/>
              </a:rPr>
              <a:t>” </a:t>
            </a:r>
            <a:r>
              <a:rPr lang="en-US" sz="1500" i="1" dirty="0" err="1">
                <a:latin typeface="Times New Roman" pitchFamily="18" charset="0"/>
                <a:cs typeface="Times New Roman" pitchFamily="18" charset="0"/>
              </a:rPr>
              <a:t>và</a:t>
            </a:r>
            <a:r>
              <a:rPr lang="en-US" sz="1500" i="1" dirty="0">
                <a:latin typeface="Times New Roman" pitchFamily="18" charset="0"/>
                <a:cs typeface="Times New Roman" pitchFamily="18" charset="0"/>
              </a:rPr>
              <a:t> </a:t>
            </a:r>
            <a:r>
              <a:rPr lang="en-US" sz="1500" b="1" i="1" dirty="0">
                <a:latin typeface="Times New Roman" pitchFamily="18" charset="0"/>
                <a:cs typeface="Times New Roman" pitchFamily="18" charset="0"/>
              </a:rPr>
              <a:t>“</a:t>
            </a:r>
            <a:r>
              <a:rPr lang="en-US" sz="1500" b="1" i="1" dirty="0" err="1">
                <a:latin typeface="Times New Roman" pitchFamily="18" charset="0"/>
                <a:cs typeface="Times New Roman" pitchFamily="18" charset="0"/>
              </a:rPr>
              <a:t>Số</a:t>
            </a:r>
            <a:r>
              <a:rPr lang="en-US" sz="1500" b="1" i="1" dirty="0">
                <a:latin typeface="Times New Roman" pitchFamily="18" charset="0"/>
                <a:cs typeface="Times New Roman" pitchFamily="18" charset="0"/>
              </a:rPr>
              <a:t> </a:t>
            </a:r>
            <a:r>
              <a:rPr lang="en-US" sz="1500" b="1" i="1" dirty="0" err="1">
                <a:latin typeface="Times New Roman" pitchFamily="18" charset="0"/>
                <a:cs typeface="Times New Roman" pitchFamily="18" charset="0"/>
              </a:rPr>
              <a:t>hóa</a:t>
            </a:r>
            <a:r>
              <a:rPr lang="en-US" sz="1500" b="1" i="1" dirty="0">
                <a:latin typeface="Times New Roman" pitchFamily="18" charset="0"/>
                <a:cs typeface="Times New Roman" pitchFamily="18" charset="0"/>
              </a:rPr>
              <a:t> </a:t>
            </a:r>
            <a:r>
              <a:rPr lang="en-US" sz="1500" b="1" i="1" dirty="0" err="1">
                <a:latin typeface="Times New Roman" pitchFamily="18" charset="0"/>
                <a:cs typeface="Times New Roman" pitchFamily="18" charset="0"/>
              </a:rPr>
              <a:t>hồ</a:t>
            </a:r>
            <a:r>
              <a:rPr lang="en-US" sz="1500" b="1" i="1" dirty="0">
                <a:latin typeface="Times New Roman" pitchFamily="18" charset="0"/>
                <a:cs typeface="Times New Roman" pitchFamily="18" charset="0"/>
              </a:rPr>
              <a:t> </a:t>
            </a:r>
            <a:r>
              <a:rPr lang="en-US" sz="1500" b="1" i="1" dirty="0" err="1">
                <a:latin typeface="Times New Roman" pitchFamily="18" charset="0"/>
                <a:cs typeface="Times New Roman" pitchFamily="18" charset="0"/>
              </a:rPr>
              <a:t>sơ</a:t>
            </a:r>
            <a:r>
              <a:rPr lang="en-US" sz="1500" b="1" i="1" dirty="0">
                <a:latin typeface="Times New Roman" pitchFamily="18" charset="0"/>
                <a:cs typeface="Times New Roman" pitchFamily="18" charset="0"/>
              </a:rPr>
              <a:t>” </a:t>
            </a:r>
            <a:r>
              <a:rPr lang="en-US" sz="1500" dirty="0" err="1">
                <a:latin typeface="Times New Roman" pitchFamily="18" charset="0"/>
                <a:cs typeface="Times New Roman" pitchFamily="18" charset="0"/>
              </a:rPr>
              <a:t>có</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kết</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quả</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điểm</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đạt</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được</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còn</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thấp</a:t>
            </a:r>
            <a:r>
              <a:rPr lang="en-US" sz="1500" dirty="0">
                <a:latin typeface="Times New Roman" pitchFamily="18" charset="0"/>
                <a:cs typeface="Times New Roman" pitchFamily="18" charset="0"/>
              </a:rPr>
              <a:t> so </a:t>
            </a:r>
            <a:r>
              <a:rPr lang="en-US" sz="1500" dirty="0" err="1">
                <a:latin typeface="Times New Roman" pitchFamily="18" charset="0"/>
                <a:cs typeface="Times New Roman" pitchFamily="18" charset="0"/>
              </a:rPr>
              <a:t>với</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điểm</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tối</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đa</a:t>
            </a:r>
            <a:r>
              <a:rPr lang="en-US" sz="1500" dirty="0">
                <a:latin typeface="Times New Roman" pitchFamily="18" charset="0"/>
                <a:cs typeface="Times New Roman" pitchFamily="18" charset="0"/>
              </a:rPr>
              <a:t>.</a:t>
            </a:r>
          </a:p>
        </p:txBody>
      </p:sp>
    </p:spTree>
    <p:extLst>
      <p:ext uri="{BB962C8B-B14F-4D97-AF65-F5344CB8AC3E}">
        <p14:creationId xmlns:p14="http://schemas.microsoft.com/office/powerpoint/2010/main" val="2908782925"/>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72F46-ABE0-ECDF-C07B-5EC8478EBB69}"/>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8371162D-0B41-7722-967D-6B87DB3D1007}"/>
              </a:ext>
            </a:extLst>
          </p:cNvPr>
          <p:cNvSpPr/>
          <p:nvPr/>
        </p:nvSpPr>
        <p:spPr>
          <a:xfrm>
            <a:off x="3962400" y="4095750"/>
            <a:ext cx="2286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pic>
        <p:nvPicPr>
          <p:cNvPr id="12" name="Picture 11">
            <a:extLst>
              <a:ext uri="{FF2B5EF4-FFF2-40B4-BE49-F238E27FC236}">
                <a16:creationId xmlns:a16="http://schemas.microsoft.com/office/drawing/2014/main" id="{0473CD93-BC48-3C91-7550-06E7DC3953D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504296"/>
          </a:xfrm>
          <a:prstGeom prst="rect">
            <a:avLst/>
          </a:prstGeom>
          <a:solidFill>
            <a:srgbClr val="FF0000"/>
          </a:solidFill>
          <a:ln>
            <a:noFill/>
          </a:ln>
          <a:effectLst/>
        </p:spPr>
      </p:pic>
      <p:sp>
        <p:nvSpPr>
          <p:cNvPr id="22" name="object 7">
            <a:extLst>
              <a:ext uri="{FF2B5EF4-FFF2-40B4-BE49-F238E27FC236}">
                <a16:creationId xmlns:a16="http://schemas.microsoft.com/office/drawing/2014/main" id="{6949953D-976D-E897-83D5-3EF2BFFAB4DF}"/>
              </a:ext>
            </a:extLst>
          </p:cNvPr>
          <p:cNvSpPr/>
          <p:nvPr/>
        </p:nvSpPr>
        <p:spPr>
          <a:xfrm>
            <a:off x="3505200" y="1073286"/>
            <a:ext cx="5410200" cy="96520"/>
          </a:xfrm>
          <a:custGeom>
            <a:avLst/>
            <a:gdLst/>
            <a:ahLst/>
            <a:cxnLst/>
            <a:rect l="l" t="t" r="r" b="b"/>
            <a:pathLst>
              <a:path w="3312159" h="96519">
                <a:moveTo>
                  <a:pt x="0" y="95999"/>
                </a:moveTo>
                <a:lnTo>
                  <a:pt x="3311994" y="95999"/>
                </a:lnTo>
                <a:lnTo>
                  <a:pt x="3311994" y="0"/>
                </a:lnTo>
                <a:lnTo>
                  <a:pt x="0" y="0"/>
                </a:lnTo>
                <a:lnTo>
                  <a:pt x="0" y="95999"/>
                </a:lnTo>
                <a:close/>
              </a:path>
            </a:pathLst>
          </a:custGeom>
          <a:solidFill>
            <a:srgbClr val="ED7D31">
              <a:alpha val="30198"/>
            </a:srgbClr>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 name="Parallelogram 5">
            <a:extLst>
              <a:ext uri="{FF2B5EF4-FFF2-40B4-BE49-F238E27FC236}">
                <a16:creationId xmlns:a16="http://schemas.microsoft.com/office/drawing/2014/main" id="{A574E6AB-FC16-C2D7-CCE2-2E39485D2459}"/>
              </a:ext>
            </a:extLst>
          </p:cNvPr>
          <p:cNvSpPr/>
          <p:nvPr/>
        </p:nvSpPr>
        <p:spPr>
          <a:xfrm>
            <a:off x="171397" y="0"/>
            <a:ext cx="8982128" cy="485488"/>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Times New Roman" panose="02020603050405020304" pitchFamily="18" charset="0"/>
                <a:cs typeface="Times New Roman" panose="02020603050405020304" pitchFamily="18" charset="0"/>
              </a:rPr>
              <a:t>V. KẾT QUẢ GIẢI QUYẾT HỒ SƠ THỦ TỤC HÀNH CHÍNH</a:t>
            </a:r>
            <a:endParaRPr lang="en-US" b="1" dirty="0">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5EA86571-BF9F-1939-8080-FDF2842420C5}"/>
              </a:ext>
            </a:extLst>
          </p:cNvPr>
          <p:cNvSpPr/>
          <p:nvPr/>
        </p:nvSpPr>
        <p:spPr>
          <a:xfrm>
            <a:off x="248965" y="658965"/>
            <a:ext cx="2646635" cy="307777"/>
          </a:xfrm>
          <a:prstGeom prst="rect">
            <a:avLst/>
          </a:prstGeom>
        </p:spPr>
        <p:txBody>
          <a:bodyPr wrap="square">
            <a:spAutoFit/>
          </a:bodyPr>
          <a:lstStyle/>
          <a:p>
            <a:pPr algn="just"/>
            <a:r>
              <a:rPr lang="en-US" sz="1400" dirty="0" err="1">
                <a:latin typeface="Times New Roman" panose="02020603050405020304" pitchFamily="18" charset="0"/>
                <a:cs typeface="Times New Roman" pitchFamily="18" charset="0"/>
              </a:rPr>
              <a:t>Từ</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ngày</a:t>
            </a:r>
            <a:r>
              <a:rPr lang="en-US" sz="1400" dirty="0">
                <a:latin typeface="Times New Roman" pitchFamily="18" charset="0"/>
                <a:cs typeface="Times New Roman" pitchFamily="18" charset="0"/>
              </a:rPr>
              <a:t> 01/7 </a:t>
            </a:r>
            <a:r>
              <a:rPr lang="en-US" sz="1400" dirty="0" err="1">
                <a:latin typeface="Times New Roman" pitchFamily="18" charset="0"/>
                <a:cs typeface="Times New Roman" pitchFamily="18" charset="0"/>
              </a:rPr>
              <a:t>đến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ngày</a:t>
            </a:r>
            <a:r>
              <a:rPr lang="en-US" sz="1400" dirty="0">
                <a:latin typeface="Times New Roman" pitchFamily="18" charset="0"/>
                <a:cs typeface="Times New Roman" pitchFamily="18" charset="0"/>
              </a:rPr>
              <a:t> 30/9/2025:</a:t>
            </a:r>
          </a:p>
        </p:txBody>
      </p:sp>
      <p:graphicFrame>
        <p:nvGraphicFramePr>
          <p:cNvPr id="9" name="Table 8">
            <a:extLst>
              <a:ext uri="{FF2B5EF4-FFF2-40B4-BE49-F238E27FC236}">
                <a16:creationId xmlns:a16="http://schemas.microsoft.com/office/drawing/2014/main" id="{ECC2F701-45DF-8F15-3D00-2BF18494F134}"/>
              </a:ext>
            </a:extLst>
          </p:cNvPr>
          <p:cNvGraphicFramePr>
            <a:graphicFrameLocks noGrp="1"/>
          </p:cNvGraphicFramePr>
          <p:nvPr>
            <p:extLst>
              <p:ext uri="{D42A27DB-BD31-4B8C-83A1-F6EECF244321}">
                <p14:modId xmlns:p14="http://schemas.microsoft.com/office/powerpoint/2010/main" val="1818301727"/>
              </p:ext>
            </p:extLst>
          </p:nvPr>
        </p:nvGraphicFramePr>
        <p:xfrm>
          <a:off x="381000" y="1244442"/>
          <a:ext cx="8229600" cy="1388336"/>
        </p:xfrm>
        <a:graphic>
          <a:graphicData uri="http://schemas.openxmlformats.org/drawingml/2006/table">
            <a:tbl>
              <a:tblPr>
                <a:tableStyleId>{5C22544A-7EE6-4342-B048-85BDC9FD1C3A}</a:tableStyleId>
              </a:tblPr>
              <a:tblGrid>
                <a:gridCol w="685800">
                  <a:extLst>
                    <a:ext uri="{9D8B030D-6E8A-4147-A177-3AD203B41FA5}">
                      <a16:colId xmlns:a16="http://schemas.microsoft.com/office/drawing/2014/main" val="829853093"/>
                    </a:ext>
                  </a:extLst>
                </a:gridCol>
                <a:gridCol w="685800">
                  <a:extLst>
                    <a:ext uri="{9D8B030D-6E8A-4147-A177-3AD203B41FA5}">
                      <a16:colId xmlns:a16="http://schemas.microsoft.com/office/drawing/2014/main" val="2147220175"/>
                    </a:ext>
                  </a:extLst>
                </a:gridCol>
                <a:gridCol w="685800">
                  <a:extLst>
                    <a:ext uri="{9D8B030D-6E8A-4147-A177-3AD203B41FA5}">
                      <a16:colId xmlns:a16="http://schemas.microsoft.com/office/drawing/2014/main" val="2310641107"/>
                    </a:ext>
                  </a:extLst>
                </a:gridCol>
                <a:gridCol w="685800">
                  <a:extLst>
                    <a:ext uri="{9D8B030D-6E8A-4147-A177-3AD203B41FA5}">
                      <a16:colId xmlns:a16="http://schemas.microsoft.com/office/drawing/2014/main" val="3869730161"/>
                    </a:ext>
                  </a:extLst>
                </a:gridCol>
                <a:gridCol w="685800">
                  <a:extLst>
                    <a:ext uri="{9D8B030D-6E8A-4147-A177-3AD203B41FA5}">
                      <a16:colId xmlns:a16="http://schemas.microsoft.com/office/drawing/2014/main" val="2668205864"/>
                    </a:ext>
                  </a:extLst>
                </a:gridCol>
                <a:gridCol w="685800">
                  <a:extLst>
                    <a:ext uri="{9D8B030D-6E8A-4147-A177-3AD203B41FA5}">
                      <a16:colId xmlns:a16="http://schemas.microsoft.com/office/drawing/2014/main" val="3434513686"/>
                    </a:ext>
                  </a:extLst>
                </a:gridCol>
                <a:gridCol w="685800">
                  <a:extLst>
                    <a:ext uri="{9D8B030D-6E8A-4147-A177-3AD203B41FA5}">
                      <a16:colId xmlns:a16="http://schemas.microsoft.com/office/drawing/2014/main" val="2066957520"/>
                    </a:ext>
                  </a:extLst>
                </a:gridCol>
                <a:gridCol w="685800">
                  <a:extLst>
                    <a:ext uri="{9D8B030D-6E8A-4147-A177-3AD203B41FA5}">
                      <a16:colId xmlns:a16="http://schemas.microsoft.com/office/drawing/2014/main" val="1215786246"/>
                    </a:ext>
                  </a:extLst>
                </a:gridCol>
                <a:gridCol w="685800">
                  <a:extLst>
                    <a:ext uri="{9D8B030D-6E8A-4147-A177-3AD203B41FA5}">
                      <a16:colId xmlns:a16="http://schemas.microsoft.com/office/drawing/2014/main" val="4072030393"/>
                    </a:ext>
                  </a:extLst>
                </a:gridCol>
                <a:gridCol w="685800">
                  <a:extLst>
                    <a:ext uri="{9D8B030D-6E8A-4147-A177-3AD203B41FA5}">
                      <a16:colId xmlns:a16="http://schemas.microsoft.com/office/drawing/2014/main" val="2314169839"/>
                    </a:ext>
                  </a:extLst>
                </a:gridCol>
                <a:gridCol w="685800">
                  <a:extLst>
                    <a:ext uri="{9D8B030D-6E8A-4147-A177-3AD203B41FA5}">
                      <a16:colId xmlns:a16="http://schemas.microsoft.com/office/drawing/2014/main" val="4209771786"/>
                    </a:ext>
                  </a:extLst>
                </a:gridCol>
                <a:gridCol w="685800">
                  <a:extLst>
                    <a:ext uri="{9D8B030D-6E8A-4147-A177-3AD203B41FA5}">
                      <a16:colId xmlns:a16="http://schemas.microsoft.com/office/drawing/2014/main" val="3170706717"/>
                    </a:ext>
                  </a:extLst>
                </a:gridCol>
              </a:tblGrid>
              <a:tr h="235883">
                <a:tc gridSpan="4">
                  <a:txBody>
                    <a:bodyPr/>
                    <a:lstStyle/>
                    <a:p>
                      <a:pPr algn="ctr" fontAlgn="ctr">
                        <a:buNone/>
                      </a:pPr>
                      <a:r>
                        <a:rPr lang="en-US" sz="1200" b="1" u="none" strike="noStrike" dirty="0" err="1">
                          <a:effectLst/>
                          <a:latin typeface="Times New Roman" panose="02020603050405020304" pitchFamily="18" charset="0"/>
                          <a:cs typeface="Times New Roman" panose="02020603050405020304" pitchFamily="18" charset="0"/>
                        </a:rPr>
                        <a:t>Tổng</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số</a:t>
                      </a:r>
                      <a:r>
                        <a:rPr lang="en-US" sz="1200" b="1" u="none" strike="noStrike" dirty="0">
                          <a:effectLst/>
                          <a:latin typeface="Times New Roman" panose="02020603050405020304" pitchFamily="18" charset="0"/>
                          <a:cs typeface="Times New Roman" panose="02020603050405020304" pitchFamily="18" charset="0"/>
                        </a:rPr>
                        <a:t> </a:t>
                      </a:r>
                      <a:r>
                        <a:rPr lang="vi-VN" sz="1200" b="1" u="none" strike="noStrike" dirty="0">
                          <a:effectLst/>
                          <a:latin typeface="Times New Roman" panose="02020603050405020304" pitchFamily="18" charset="0"/>
                          <a:cs typeface="Times New Roman" panose="02020603050405020304" pitchFamily="18" charset="0"/>
                        </a:rPr>
                        <a:t>hồ sơ tiếp nhận</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vi-VN"/>
                    </a:p>
                  </a:txBody>
                  <a:tcPr/>
                </a:tc>
                <a:tc hMerge="1">
                  <a:txBody>
                    <a:bodyPr/>
                    <a:lstStyle/>
                    <a:p>
                      <a:endParaRPr lang="vi-VN"/>
                    </a:p>
                  </a:txBody>
                  <a:tcPr/>
                </a:tc>
                <a:tc hMerge="1">
                  <a:txBody>
                    <a:bodyPr/>
                    <a:lstStyle/>
                    <a:p>
                      <a:endParaRPr lang="vi-VN"/>
                    </a:p>
                  </a:txBody>
                  <a:tcPr/>
                </a:tc>
                <a:tc gridSpan="4">
                  <a:txBody>
                    <a:bodyPr/>
                    <a:lstStyle/>
                    <a:p>
                      <a:pPr algn="ctr" fontAlgn="ctr">
                        <a:buNone/>
                      </a:pPr>
                      <a:r>
                        <a:rPr lang="vi-VN" sz="1200" b="1" u="none" strike="noStrike">
                          <a:effectLst/>
                          <a:latin typeface="Times New Roman" panose="02020603050405020304" pitchFamily="18" charset="0"/>
                          <a:cs typeface="Times New Roman" panose="02020603050405020304" pitchFamily="18" charset="0"/>
                        </a:rPr>
                        <a:t>Số lượng hồ sơ đã giải quyết</a:t>
                      </a:r>
                      <a:endParaRPr lang="vi-VN" sz="1200" b="1" i="0" u="none" strike="noStrike">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vi-VN"/>
                    </a:p>
                  </a:txBody>
                  <a:tcPr/>
                </a:tc>
                <a:tc hMerge="1">
                  <a:txBody>
                    <a:bodyPr/>
                    <a:lstStyle/>
                    <a:p>
                      <a:endParaRPr lang="vi-VN"/>
                    </a:p>
                  </a:txBody>
                  <a:tcPr/>
                </a:tc>
                <a:tc hMerge="1">
                  <a:txBody>
                    <a:bodyPr/>
                    <a:lstStyle/>
                    <a:p>
                      <a:endParaRPr lang="vi-VN"/>
                    </a:p>
                  </a:txBody>
                  <a:tcPr/>
                </a:tc>
                <a:tc gridSpan="4">
                  <a:txBody>
                    <a:bodyPr/>
                    <a:lstStyle/>
                    <a:p>
                      <a:pPr algn="ctr" fontAlgn="ctr">
                        <a:buNone/>
                      </a:pPr>
                      <a:r>
                        <a:rPr lang="vi-VN" sz="1200" b="1" u="none" strike="noStrike">
                          <a:effectLst/>
                          <a:latin typeface="Times New Roman" panose="02020603050405020304" pitchFamily="18" charset="0"/>
                          <a:cs typeface="Times New Roman" panose="02020603050405020304" pitchFamily="18" charset="0"/>
                        </a:rPr>
                        <a:t>Số lượng hồ sơ đang giải quyết</a:t>
                      </a:r>
                      <a:endParaRPr lang="vi-VN" sz="1200" b="1" i="0" u="none" strike="noStrike">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vi-VN"/>
                    </a:p>
                  </a:txBody>
                  <a:tcPr/>
                </a:tc>
                <a:tc hMerge="1">
                  <a:txBody>
                    <a:bodyPr/>
                    <a:lstStyle/>
                    <a:p>
                      <a:endParaRPr lang="vi-VN"/>
                    </a:p>
                  </a:txBody>
                  <a:tcPr/>
                </a:tc>
                <a:tc hMerge="1">
                  <a:txBody>
                    <a:bodyPr/>
                    <a:lstStyle/>
                    <a:p>
                      <a:endParaRPr lang="vi-VN"/>
                    </a:p>
                  </a:txBody>
                  <a:tcPr/>
                </a:tc>
                <a:extLst>
                  <a:ext uri="{0D108BD9-81ED-4DB2-BD59-A6C34878D82A}">
                    <a16:rowId xmlns:a16="http://schemas.microsoft.com/office/drawing/2014/main" val="2718439865"/>
                  </a:ext>
                </a:extLst>
              </a:tr>
              <a:tr h="235883">
                <a:tc rowSpan="2">
                  <a:txBody>
                    <a:bodyPr/>
                    <a:lstStyle/>
                    <a:p>
                      <a:pPr algn="ctr" fontAlgn="ctr">
                        <a:buNone/>
                      </a:pPr>
                      <a:r>
                        <a:rPr lang="vi-VN" sz="1200" b="1" u="none" strike="noStrike" dirty="0">
                          <a:effectLst/>
                          <a:latin typeface="Times New Roman" panose="02020603050405020304" pitchFamily="18" charset="0"/>
                          <a:cs typeface="Times New Roman" panose="02020603050405020304" pitchFamily="18" charset="0"/>
                        </a:rPr>
                        <a:t>Tổng số</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ctr">
                        <a:buNone/>
                      </a:pPr>
                      <a:r>
                        <a:rPr lang="vi-VN" sz="1200" b="1" u="none" strike="noStrike" dirty="0">
                          <a:effectLst/>
                          <a:latin typeface="Times New Roman" panose="02020603050405020304" pitchFamily="18" charset="0"/>
                          <a:cs typeface="Times New Roman" panose="02020603050405020304" pitchFamily="18" charset="0"/>
                        </a:rPr>
                        <a:t>Trong đó</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vi-VN"/>
                    </a:p>
                  </a:txBody>
                  <a:tcPr/>
                </a:tc>
                <a:tc rowSpan="2">
                  <a:txBody>
                    <a:bodyPr/>
                    <a:lstStyle/>
                    <a:p>
                      <a:pPr algn="ctr" fontAlgn="ctr">
                        <a:buNone/>
                      </a:pPr>
                      <a:r>
                        <a:rPr lang="vi-VN" sz="1200" b="1" u="none" strike="noStrike">
                          <a:effectLst/>
                          <a:latin typeface="Times New Roman" panose="02020603050405020304" pitchFamily="18" charset="0"/>
                          <a:cs typeface="Times New Roman" panose="02020603050405020304" pitchFamily="18" charset="0"/>
                        </a:rPr>
                        <a:t>Tỷ lệ HS trực tuyến</a:t>
                      </a:r>
                      <a:endParaRPr lang="vi-VN" sz="1200" b="1" i="0" u="none" strike="noStrike">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vi-VN" sz="1200" b="1" u="none" strike="noStrike">
                          <a:effectLst/>
                          <a:latin typeface="Times New Roman" panose="02020603050405020304" pitchFamily="18" charset="0"/>
                          <a:cs typeface="Times New Roman" panose="02020603050405020304" pitchFamily="18" charset="0"/>
                        </a:rPr>
                        <a:t>Tổng số</a:t>
                      </a:r>
                      <a:endParaRPr lang="vi-VN" sz="1200" b="1" i="0" u="none" strike="noStrike">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vi-VN" sz="1200" b="1" u="none" strike="noStrike" dirty="0">
                          <a:effectLst/>
                          <a:latin typeface="Times New Roman" panose="02020603050405020304" pitchFamily="18" charset="0"/>
                          <a:cs typeface="Times New Roman" panose="02020603050405020304" pitchFamily="18" charset="0"/>
                        </a:rPr>
                        <a:t>Trước</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và</a:t>
                      </a:r>
                      <a:r>
                        <a:rPr lang="en-US" sz="1200" b="1" u="none" strike="noStrike" dirty="0">
                          <a:effectLst/>
                          <a:latin typeface="Times New Roman" panose="02020603050405020304" pitchFamily="18" charset="0"/>
                          <a:cs typeface="Times New Roman" panose="02020603050405020304" pitchFamily="18" charset="0"/>
                        </a:rPr>
                        <a:t> </a:t>
                      </a:r>
                      <a:r>
                        <a:rPr lang="vi-VN" sz="1200" b="1" u="none" strike="noStrike" dirty="0">
                          <a:effectLst/>
                          <a:latin typeface="Times New Roman" panose="02020603050405020304" pitchFamily="18" charset="0"/>
                          <a:cs typeface="Times New Roman" panose="02020603050405020304" pitchFamily="18" charset="0"/>
                        </a:rPr>
                        <a:t>đúng hạn</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vi-VN" sz="1200" b="1" u="none" strike="noStrike" dirty="0">
                          <a:effectLst/>
                          <a:latin typeface="Times New Roman" panose="02020603050405020304" pitchFamily="18" charset="0"/>
                          <a:cs typeface="Times New Roman" panose="02020603050405020304" pitchFamily="18" charset="0"/>
                        </a:rPr>
                        <a:t>Trễ h</a:t>
                      </a:r>
                      <a:r>
                        <a:rPr lang="en-US" sz="1200" b="1" u="none" strike="noStrike" dirty="0" err="1">
                          <a:effectLst/>
                          <a:latin typeface="Times New Roman" panose="02020603050405020304" pitchFamily="18" charset="0"/>
                          <a:cs typeface="Times New Roman" panose="02020603050405020304" pitchFamily="18" charset="0"/>
                        </a:rPr>
                        <a:t>ẹn</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vi-VN" sz="1200" b="1" u="none" strike="noStrike" dirty="0">
                          <a:effectLst/>
                          <a:latin typeface="Times New Roman" panose="02020603050405020304" pitchFamily="18" charset="0"/>
                          <a:cs typeface="Times New Roman" panose="02020603050405020304" pitchFamily="18" charset="0"/>
                        </a:rPr>
                        <a:t>Tỷ lệ </a:t>
                      </a:r>
                      <a:endParaRPr lang="en-US" sz="1200" b="1" u="none" strike="noStrike" dirty="0">
                        <a:effectLst/>
                        <a:latin typeface="Times New Roman" panose="02020603050405020304" pitchFamily="18" charset="0"/>
                        <a:cs typeface="Times New Roman" panose="02020603050405020304" pitchFamily="18" charset="0"/>
                      </a:endParaRPr>
                    </a:p>
                    <a:p>
                      <a:pPr algn="ctr" fontAlgn="ctr">
                        <a:buNone/>
                      </a:pPr>
                      <a:r>
                        <a:rPr lang="en-US" sz="1200" b="1" u="none" strike="noStrike" dirty="0" err="1">
                          <a:effectLst/>
                          <a:latin typeface="Times New Roman" panose="02020603050405020304" pitchFamily="18" charset="0"/>
                          <a:cs typeface="Times New Roman" panose="02020603050405020304" pitchFamily="18" charset="0"/>
                        </a:rPr>
                        <a:t>trễ</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hẹn</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vi-VN" sz="1200" b="1" u="none" strike="noStrike">
                          <a:effectLst/>
                          <a:latin typeface="Times New Roman" panose="02020603050405020304" pitchFamily="18" charset="0"/>
                          <a:cs typeface="Times New Roman" panose="02020603050405020304" pitchFamily="18" charset="0"/>
                        </a:rPr>
                        <a:t>Tổng số</a:t>
                      </a:r>
                      <a:endParaRPr lang="vi-VN" sz="1200" b="1" i="0" u="none" strike="noStrike">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vi-VN" sz="1200" b="1" u="none" strike="noStrike">
                          <a:effectLst/>
                          <a:latin typeface="Times New Roman" panose="02020603050405020304" pitchFamily="18" charset="0"/>
                          <a:cs typeface="Times New Roman" panose="02020603050405020304" pitchFamily="18" charset="0"/>
                        </a:rPr>
                        <a:t>Trong hạn</a:t>
                      </a:r>
                      <a:endParaRPr lang="vi-VN" sz="1200" b="1" i="0" u="none" strike="noStrike">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vi-VN" sz="1200" b="1" i="0" u="none" strike="noStrike" dirty="0">
                          <a:effectLst/>
                          <a:latin typeface="Times New Roman" panose="02020603050405020304" pitchFamily="18" charset="0"/>
                          <a:cs typeface="Times New Roman" panose="02020603050405020304" pitchFamily="18" charset="0"/>
                        </a:rPr>
                        <a:t>Quá hạn</a:t>
                      </a:r>
                      <a:endParaRPr lang="en-US" sz="1200" b="1" i="0" u="none" strike="noStrike" dirty="0">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vi-VN" sz="1200" b="1" u="none" strike="noStrike" dirty="0">
                          <a:effectLst/>
                          <a:latin typeface="Times New Roman" panose="02020603050405020304" pitchFamily="18" charset="0"/>
                          <a:cs typeface="Times New Roman" panose="02020603050405020304" pitchFamily="18" charset="0"/>
                        </a:rPr>
                        <a:t>Tỷ lệ </a:t>
                      </a:r>
                      <a:endParaRPr lang="en-US" sz="1200" b="1" u="none" strike="noStrike" dirty="0">
                        <a:effectLst/>
                        <a:latin typeface="Times New Roman" panose="02020603050405020304" pitchFamily="18" charset="0"/>
                        <a:cs typeface="Times New Roman" panose="02020603050405020304" pitchFamily="18" charset="0"/>
                      </a:endParaRPr>
                    </a:p>
                    <a:p>
                      <a:pPr algn="ctr" fontAlgn="ctr">
                        <a:buNone/>
                      </a:pPr>
                      <a:r>
                        <a:rPr lang="en-US" sz="1200" b="1" u="none" strike="noStrike" dirty="0" err="1">
                          <a:effectLst/>
                          <a:latin typeface="Times New Roman" panose="02020603050405020304" pitchFamily="18" charset="0"/>
                          <a:cs typeface="Times New Roman" panose="02020603050405020304" pitchFamily="18" charset="0"/>
                        </a:rPr>
                        <a:t>quá</a:t>
                      </a:r>
                      <a:r>
                        <a:rPr lang="vi-VN" sz="1200" b="1" u="none" strike="noStrike" dirty="0">
                          <a:effectLst/>
                          <a:latin typeface="Times New Roman" panose="02020603050405020304" pitchFamily="18" charset="0"/>
                          <a:cs typeface="Times New Roman" panose="02020603050405020304" pitchFamily="18" charset="0"/>
                        </a:rPr>
                        <a:t> hạn</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5465772"/>
                  </a:ext>
                </a:extLst>
              </a:tr>
              <a:tr h="662541">
                <a:tc vMerge="1">
                  <a:txBody>
                    <a:bodyPr/>
                    <a:lstStyle/>
                    <a:p>
                      <a:endParaRPr lang="vi-VN"/>
                    </a:p>
                  </a:txBody>
                  <a:tcPr/>
                </a:tc>
                <a:tc>
                  <a:txBody>
                    <a:bodyPr/>
                    <a:lstStyle/>
                    <a:p>
                      <a:pPr algn="ctr" fontAlgn="ctr">
                        <a:buNone/>
                      </a:pPr>
                      <a:r>
                        <a:rPr lang="vi-VN" sz="1200" b="1" u="none" strike="noStrike" dirty="0">
                          <a:effectLst/>
                          <a:latin typeface="Times New Roman" panose="02020603050405020304" pitchFamily="18" charset="0"/>
                          <a:cs typeface="Times New Roman" panose="02020603050405020304" pitchFamily="18" charset="0"/>
                        </a:rPr>
                        <a:t>Trực tuyến</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vi-VN" sz="1200" b="1" u="none" strike="noStrike" dirty="0">
                          <a:effectLst/>
                          <a:latin typeface="Times New Roman" panose="02020603050405020304" pitchFamily="18" charset="0"/>
                          <a:cs typeface="Times New Roman" panose="02020603050405020304" pitchFamily="18" charset="0"/>
                        </a:rPr>
                        <a:t>Trực tiếp</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vi-VN"/>
                    </a:p>
                  </a:txBody>
                  <a:tcPr/>
                </a:tc>
                <a:tc vMerge="1">
                  <a:txBody>
                    <a:bodyPr/>
                    <a:lstStyle/>
                    <a:p>
                      <a:endParaRPr lang="vi-VN"/>
                    </a:p>
                  </a:txBody>
                  <a:tcPr/>
                </a:tc>
                <a:tc vMerge="1">
                  <a:txBody>
                    <a:bodyPr/>
                    <a:lstStyle/>
                    <a:p>
                      <a:endParaRPr lang="vi-VN"/>
                    </a:p>
                  </a:txBody>
                  <a:tcPr/>
                </a:tc>
                <a:tc vMerge="1">
                  <a:txBody>
                    <a:bodyPr/>
                    <a:lstStyle/>
                    <a:p>
                      <a:endParaRPr lang="vi-VN"/>
                    </a:p>
                  </a:txBody>
                  <a:tcPr/>
                </a:tc>
                <a:tc vMerge="1">
                  <a:txBody>
                    <a:bodyPr/>
                    <a:lstStyle/>
                    <a:p>
                      <a:endParaRPr lang="vi-VN"/>
                    </a:p>
                  </a:txBody>
                  <a:tcPr/>
                </a:tc>
                <a:tc vMerge="1">
                  <a:txBody>
                    <a:bodyPr/>
                    <a:lstStyle/>
                    <a:p>
                      <a:endParaRPr lang="vi-VN"/>
                    </a:p>
                  </a:txBody>
                  <a:tcPr/>
                </a:tc>
                <a:tc vMerge="1">
                  <a:txBody>
                    <a:bodyPr/>
                    <a:lstStyle/>
                    <a:p>
                      <a:endParaRPr lang="vi-VN"/>
                    </a:p>
                  </a:txBody>
                  <a:tcPr/>
                </a:tc>
                <a:tc vMerge="1">
                  <a:txBody>
                    <a:bodyPr/>
                    <a:lstStyle/>
                    <a:p>
                      <a:endParaRPr lang="vi-VN"/>
                    </a:p>
                  </a:txBody>
                  <a:tcPr/>
                </a:tc>
                <a:tc vMerge="1">
                  <a:txBody>
                    <a:bodyPr/>
                    <a:lstStyle/>
                    <a:p>
                      <a:endParaRPr lang="vi-VN"/>
                    </a:p>
                  </a:txBody>
                  <a:tcPr/>
                </a:tc>
                <a:extLst>
                  <a:ext uri="{0D108BD9-81ED-4DB2-BD59-A6C34878D82A}">
                    <a16:rowId xmlns:a16="http://schemas.microsoft.com/office/drawing/2014/main" val="2022516887"/>
                  </a:ext>
                </a:extLst>
              </a:tr>
              <a:tr h="254029">
                <a:tc>
                  <a:txBody>
                    <a:bodyPr/>
                    <a:lstStyle/>
                    <a:p>
                      <a:pPr algn="ctr" fontAlgn="ctr">
                        <a:buNone/>
                      </a:pPr>
                      <a:r>
                        <a:rPr lang="vi-VN" sz="1200" u="none" strike="noStrike" dirty="0">
                          <a:effectLst/>
                          <a:latin typeface="Times New Roman" panose="02020603050405020304" pitchFamily="18" charset="0"/>
                          <a:cs typeface="Times New Roman" panose="02020603050405020304" pitchFamily="18" charset="0"/>
                        </a:rPr>
                        <a:t> </a:t>
                      </a:r>
                      <a:r>
                        <a:rPr lang="en-US" sz="1200" u="none" strike="noStrike" dirty="0">
                          <a:effectLst/>
                          <a:latin typeface="Times New Roman" panose="02020603050405020304" pitchFamily="18" charset="0"/>
                          <a:cs typeface="Times New Roman" panose="02020603050405020304" pitchFamily="18" charset="0"/>
                        </a:rPr>
                        <a:t>365.802</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1200" u="none" strike="noStrike" dirty="0">
                          <a:effectLst/>
                          <a:latin typeface="Times New Roman" panose="02020603050405020304" pitchFamily="18" charset="0"/>
                          <a:cs typeface="Times New Roman" panose="02020603050405020304" pitchFamily="18" charset="0"/>
                        </a:rPr>
                        <a:t>313.307</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1200" b="0" i="0" u="none" strike="noStrike" dirty="0">
                          <a:solidFill>
                            <a:srgbClr val="000000"/>
                          </a:solidFill>
                          <a:effectLst/>
                          <a:latin typeface="Times New Roman" panose="02020603050405020304" pitchFamily="18" charset="0"/>
                          <a:cs typeface="Times New Roman" panose="02020603050405020304" pitchFamily="18" charset="0"/>
                        </a:rPr>
                        <a:t>52.495</a:t>
                      </a:r>
                      <a:endParaRPr lang="vi-V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1200" u="none" strike="noStrike" dirty="0">
                          <a:effectLst/>
                          <a:latin typeface="Times New Roman" panose="02020603050405020304" pitchFamily="18" charset="0"/>
                          <a:cs typeface="Times New Roman" panose="02020603050405020304" pitchFamily="18" charset="0"/>
                        </a:rPr>
                        <a:t>85,</a:t>
                      </a:r>
                      <a:r>
                        <a:rPr lang="vi-VN" sz="1200" u="none" strike="noStrike" dirty="0">
                          <a:effectLst/>
                          <a:latin typeface="Times New Roman" panose="02020603050405020304" pitchFamily="18" charset="0"/>
                          <a:cs typeface="Times New Roman" panose="02020603050405020304" pitchFamily="18" charset="0"/>
                        </a:rPr>
                        <a:t>7%</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vi-VN" sz="1200" u="none" strike="noStrike" dirty="0">
                          <a:effectLst/>
                          <a:latin typeface="Times New Roman" panose="02020603050405020304" pitchFamily="18" charset="0"/>
                          <a:cs typeface="Times New Roman" panose="02020603050405020304" pitchFamily="18" charset="0"/>
                        </a:rPr>
                        <a:t>342.156</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vi-VN" sz="1200" b="0" i="0" u="none" strike="noStrike" dirty="0">
                          <a:solidFill>
                            <a:srgbClr val="000000"/>
                          </a:solidFill>
                          <a:effectLst/>
                          <a:latin typeface="Times New Roman" panose="02020603050405020304" pitchFamily="18" charset="0"/>
                          <a:cs typeface="Times New Roman" panose="02020603050405020304" pitchFamily="18" charset="0"/>
                        </a:rPr>
                        <a:t>333.407</a:t>
                      </a: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vi-VN" sz="1200" u="none" strike="noStrike" dirty="0">
                          <a:effectLst/>
                          <a:latin typeface="Times New Roman" panose="02020603050405020304" pitchFamily="18" charset="0"/>
                          <a:cs typeface="Times New Roman" panose="02020603050405020304" pitchFamily="18" charset="0"/>
                        </a:rPr>
                        <a:t>    8.723</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1200" u="none" strike="noStrike" dirty="0">
                          <a:effectLst/>
                          <a:latin typeface="Times New Roman" panose="02020603050405020304" pitchFamily="18" charset="0"/>
                          <a:cs typeface="Times New Roman" panose="02020603050405020304" pitchFamily="18" charset="0"/>
                        </a:rPr>
                        <a:t>2,</a:t>
                      </a:r>
                      <a:r>
                        <a:rPr lang="vi-VN" sz="1200" u="none" strike="noStrike" dirty="0">
                          <a:effectLst/>
                          <a:latin typeface="Times New Roman" panose="02020603050405020304" pitchFamily="18" charset="0"/>
                          <a:cs typeface="Times New Roman" panose="02020603050405020304" pitchFamily="18" charset="0"/>
                        </a:rPr>
                        <a:t>6%</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vi-VN" sz="1200" u="none" strike="noStrike" dirty="0">
                          <a:effectLst/>
                          <a:latin typeface="Times New Roman" panose="02020603050405020304" pitchFamily="18" charset="0"/>
                          <a:cs typeface="Times New Roman" panose="02020603050405020304" pitchFamily="18" charset="0"/>
                        </a:rPr>
                        <a:t>23.559</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vi-VN" sz="1200" u="none" strike="noStrike" dirty="0">
                          <a:effectLst/>
                          <a:latin typeface="Times New Roman" panose="02020603050405020304" pitchFamily="18" charset="0"/>
                          <a:cs typeface="Times New Roman" panose="02020603050405020304" pitchFamily="18" charset="0"/>
                        </a:rPr>
                        <a:t>18.484</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1200" u="none" strike="noStrike" dirty="0">
                          <a:effectLst/>
                          <a:latin typeface="Times New Roman" panose="02020603050405020304" pitchFamily="18" charset="0"/>
                          <a:cs typeface="Times New Roman" panose="02020603050405020304" pitchFamily="18" charset="0"/>
                        </a:rPr>
                        <a:t>2</a:t>
                      </a:r>
                      <a:r>
                        <a:rPr lang="vi-VN" sz="1200" u="none" strike="noStrike" dirty="0">
                          <a:effectLst/>
                          <a:latin typeface="Times New Roman" panose="02020603050405020304" pitchFamily="18" charset="0"/>
                          <a:cs typeface="Times New Roman" panose="02020603050405020304" pitchFamily="18" charset="0"/>
                        </a:rPr>
                        <a:t>.075</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1200" u="none" strike="noStrike" dirty="0">
                          <a:effectLst/>
                          <a:latin typeface="Times New Roman" panose="02020603050405020304" pitchFamily="18" charset="0"/>
                          <a:cs typeface="Times New Roman" panose="02020603050405020304" pitchFamily="18" charset="0"/>
                        </a:rPr>
                        <a:t>8,8</a:t>
                      </a:r>
                      <a:r>
                        <a:rPr lang="vi-VN" sz="1200" u="none" strike="noStrike" dirty="0">
                          <a:effectLst/>
                          <a:latin typeface="Times New Roman" panose="02020603050405020304" pitchFamily="18" charset="0"/>
                          <a:cs typeface="Times New Roman" panose="02020603050405020304" pitchFamily="18" charset="0"/>
                        </a:rPr>
                        <a:t>%</a:t>
                      </a:r>
                      <a:endParaRPr lang="vi-VN"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352" marR="9352" marT="93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5064425"/>
                  </a:ext>
                </a:extLst>
              </a:tr>
            </a:tbl>
          </a:graphicData>
        </a:graphic>
      </p:graphicFrame>
      <p:graphicFrame>
        <p:nvGraphicFramePr>
          <p:cNvPr id="13" name="Chart 12">
            <a:extLst>
              <a:ext uri="{FF2B5EF4-FFF2-40B4-BE49-F238E27FC236}">
                <a16:creationId xmlns:a16="http://schemas.microsoft.com/office/drawing/2014/main" id="{ABA854B8-691A-093D-AC46-D172EB1A10D3}"/>
              </a:ext>
            </a:extLst>
          </p:cNvPr>
          <p:cNvGraphicFramePr/>
          <p:nvPr/>
        </p:nvGraphicFramePr>
        <p:xfrm>
          <a:off x="381000" y="2632778"/>
          <a:ext cx="2743200" cy="237737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Chart 13">
            <a:extLst>
              <a:ext uri="{FF2B5EF4-FFF2-40B4-BE49-F238E27FC236}">
                <a16:creationId xmlns:a16="http://schemas.microsoft.com/office/drawing/2014/main" id="{A4B00DDD-3340-B135-F7E0-24717EE1E82E}"/>
              </a:ext>
            </a:extLst>
          </p:cNvPr>
          <p:cNvGraphicFramePr/>
          <p:nvPr/>
        </p:nvGraphicFramePr>
        <p:xfrm>
          <a:off x="3124200" y="2631871"/>
          <a:ext cx="2743200" cy="237737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Chart 14">
            <a:extLst>
              <a:ext uri="{FF2B5EF4-FFF2-40B4-BE49-F238E27FC236}">
                <a16:creationId xmlns:a16="http://schemas.microsoft.com/office/drawing/2014/main" id="{9C939154-257D-01BF-EB97-99F88D80FB59}"/>
              </a:ext>
            </a:extLst>
          </p:cNvPr>
          <p:cNvGraphicFramePr/>
          <p:nvPr>
            <p:extLst>
              <p:ext uri="{D42A27DB-BD31-4B8C-83A1-F6EECF244321}">
                <p14:modId xmlns:p14="http://schemas.microsoft.com/office/powerpoint/2010/main" val="1926844552"/>
              </p:ext>
            </p:extLst>
          </p:nvPr>
        </p:nvGraphicFramePr>
        <p:xfrm>
          <a:off x="5867400" y="2638221"/>
          <a:ext cx="2743200" cy="2377372"/>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56710075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AAA47-66A6-BAE2-EE82-3C23609F835C}"/>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A2CA675-57D4-7395-5CA4-8D8A2CCD0B98}"/>
              </a:ext>
            </a:extLst>
          </p:cNvPr>
          <p:cNvSpPr/>
          <p:nvPr/>
        </p:nvSpPr>
        <p:spPr>
          <a:xfrm>
            <a:off x="3962400" y="4095750"/>
            <a:ext cx="2286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851D772E-02C7-A117-5354-85C133D72AF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685800"/>
          </a:xfrm>
          <a:prstGeom prst="rect">
            <a:avLst/>
          </a:prstGeom>
          <a:solidFill>
            <a:srgbClr val="FF0000"/>
          </a:solidFill>
          <a:ln>
            <a:noFill/>
          </a:ln>
          <a:effectLst/>
        </p:spPr>
      </p:pic>
      <p:sp>
        <p:nvSpPr>
          <p:cNvPr id="4" name="Rectangle 1">
            <a:extLst>
              <a:ext uri="{FF2B5EF4-FFF2-40B4-BE49-F238E27FC236}">
                <a16:creationId xmlns:a16="http://schemas.microsoft.com/office/drawing/2014/main" id="{6453E242-8C87-C715-D710-F65A56E1C959}"/>
              </a:ext>
            </a:extLst>
          </p:cNvPr>
          <p:cNvSpPr>
            <a:spLocks noChangeArrowheads="1"/>
          </p:cNvSpPr>
          <p:nvPr/>
        </p:nvSpPr>
        <p:spPr bwMode="auto">
          <a:xfrm>
            <a:off x="2243138" y="11461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en-US" sz="1800" b="0" i="0" u="none" strike="noStrike" cap="none" normalizeH="0" baseline="0">
                <a:ln>
                  <a:noFill/>
                </a:ln>
                <a:solidFill>
                  <a:schemeClr val="tx1"/>
                </a:solidFill>
                <a:effectLst/>
                <a:latin typeface="Arial" pitchFamily="34" charset="0"/>
                <a:cs typeface="Arial" pitchFamily="34" charset="0"/>
              </a:rPr>
            </a:b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6" name="Parallelogram 5">
            <a:extLst>
              <a:ext uri="{FF2B5EF4-FFF2-40B4-BE49-F238E27FC236}">
                <a16:creationId xmlns:a16="http://schemas.microsoft.com/office/drawing/2014/main" id="{11FA4B6F-7945-E440-057D-B2AB9892D71B}"/>
              </a:ext>
            </a:extLst>
          </p:cNvPr>
          <p:cNvSpPr/>
          <p:nvPr/>
        </p:nvSpPr>
        <p:spPr>
          <a:xfrm>
            <a:off x="76200" y="268846"/>
            <a:ext cx="8991600" cy="321704"/>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Times New Roman" panose="02020603050405020304" pitchFamily="18" charset="0"/>
                <a:cs typeface="Times New Roman" panose="02020603050405020304" pitchFamily="18" charset="0"/>
              </a:rPr>
              <a:t>MỘT SỐ NGUYÊN NHÂN CHỦ YẾU CỦA HỒ SƠ TRỄ HẠN</a:t>
            </a:r>
            <a:endParaRPr lang="en-US" sz="1600" b="1"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9E6E848A-C96B-BE1B-469C-3BA904B521A8}"/>
              </a:ext>
            </a:extLst>
          </p:cNvPr>
          <p:cNvSpPr/>
          <p:nvPr/>
        </p:nvSpPr>
        <p:spPr>
          <a:xfrm>
            <a:off x="200682" y="666750"/>
            <a:ext cx="8742635" cy="4339137"/>
          </a:xfrm>
          <a:prstGeom prst="rect">
            <a:avLst/>
          </a:prstGeom>
        </p:spPr>
        <p:txBody>
          <a:bodyPr wrap="square">
            <a:spAutoFit/>
          </a:bodyPr>
          <a:lstStyle/>
          <a:p>
            <a:pPr marL="285750" indent="-285750" algn="just">
              <a:lnSpc>
                <a:spcPct val="110000"/>
              </a:lnSpc>
              <a:spcBef>
                <a:spcPts val="600"/>
              </a:spcBef>
              <a:buFontTx/>
              <a:buChar char="-"/>
            </a:pPr>
            <a:r>
              <a:rPr lang="en-US" dirty="0" err="1">
                <a:latin typeface="Times New Roman" panose="02020603050405020304" pitchFamily="18" charset="0"/>
                <a:cs typeface="Times New Roman" pitchFamily="18" charset="0"/>
              </a:rPr>
              <a:t>Hệ</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thống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thông</a:t>
            </a:r>
            <a:r>
              <a:rPr lang="en-US" dirty="0">
                <a:latin typeface="Times New Roman" panose="02020603050405020304" pitchFamily="18" charset="0"/>
                <a:cs typeface="Times New Roman" pitchFamily="18" charset="0"/>
              </a:rPr>
              <a:t> tin </a:t>
            </a:r>
            <a:r>
              <a:rPr lang="en-US" dirty="0" err="1">
                <a:latin typeface="Times New Roman" panose="02020603050405020304" pitchFamily="18" charset="0"/>
                <a:cs typeface="Times New Roman" pitchFamily="18" charset="0"/>
              </a:rPr>
              <a:t>một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cửa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điện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tử</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của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tỉnh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và</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một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số</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Hệ</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thống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chuyên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ngành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khác</a:t>
            </a:r>
            <a:r>
              <a:rPr lang="en-US" dirty="0">
                <a:latin typeface="Times New Roman" panose="02020603050405020304" pitchFamily="18" charset="0"/>
                <a:cs typeface="Times New Roman" pitchFamily="18" charset="0"/>
              </a:rPr>
              <a:t> (VBDLIS, </a:t>
            </a:r>
            <a:r>
              <a:rPr lang="en-US" dirty="0" err="1">
                <a:latin typeface="Times New Roman" panose="02020603050405020304" pitchFamily="18" charset="0"/>
                <a:cs typeface="Times New Roman" pitchFamily="18" charset="0"/>
              </a:rPr>
              <a:t>Hộ</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tịch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điện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tử</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Chứng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thực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điện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tử</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Đăng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ký</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kinh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doanh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hoạt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động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chưa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thông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suốt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đôi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lúc</a:t>
            </a:r>
            <a:r>
              <a:rPr lang="en-US" dirty="0">
                <a:latin typeface="Times New Roman" panose="02020603050405020304" pitchFamily="18" charset="0"/>
                <a:cs typeface="Times New Roman" pitchFamily="18" charset="0"/>
              </a:rPr>
              <a:t> </a:t>
            </a:r>
            <a:r>
              <a:rPr lang="vi-VN" dirty="0">
                <a:latin typeface="Times New Roman" panose="02020603050405020304" pitchFamily="18" charset="0"/>
                <a:cs typeface="Times New Roman" pitchFamily="18" charset="0"/>
              </a:rPr>
              <a:t>bị gián đoạn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kết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nối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dẫn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đến</a:t>
            </a:r>
            <a:r>
              <a:rPr lang="en-US" dirty="0">
                <a:latin typeface="Times New Roman" panose="02020603050405020304" pitchFamily="18" charset="0"/>
                <a:cs typeface="Times New Roman" pitchFamily="18" charset="0"/>
              </a:rPr>
              <a:t> CBCC </a:t>
            </a:r>
            <a:r>
              <a:rPr lang="en-US" dirty="0" err="1">
                <a:latin typeface="Times New Roman" panose="02020603050405020304" pitchFamily="18" charset="0"/>
                <a:cs typeface="Times New Roman" pitchFamily="18" charset="0"/>
              </a:rPr>
              <a:t>không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truy</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cập</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được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để</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kịp</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thời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xử</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lý</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hồ</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sơ</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Hệ</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thống</a:t>
            </a:r>
            <a:r>
              <a:rPr lang="vi-VN"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chưa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hoàn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thiện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tính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năng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phục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vụ</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cho</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công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theo</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dõi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quản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lý</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đôn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đốc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giải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quyết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hồ</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sơ</a:t>
            </a:r>
            <a:r>
              <a:rPr lang="en-US" dirty="0">
                <a:latin typeface="Times New Roman" panose="02020603050405020304" pitchFamily="18" charset="0"/>
                <a:cs typeface="Times New Roman" pitchFamily="18" charset="0"/>
              </a:rPr>
              <a:t>.</a:t>
            </a:r>
          </a:p>
          <a:p>
            <a:pPr marL="285750" indent="-285750" algn="just">
              <a:lnSpc>
                <a:spcPct val="110000"/>
              </a:lnSpc>
              <a:spcBef>
                <a:spcPts val="600"/>
              </a:spcBef>
              <a:buFontTx/>
              <a:buChar char="-"/>
            </a:pPr>
            <a:r>
              <a:rPr lang="en-US" dirty="0">
                <a:latin typeface="Times New Roman" panose="02020603050405020304" pitchFamily="18" charset="0"/>
                <a:cs typeface="Times New Roman" pitchFamily="18" charset="0"/>
              </a:rPr>
              <a:t>CSDL </a:t>
            </a:r>
            <a:r>
              <a:rPr lang="en-US" dirty="0" err="1">
                <a:latin typeface="Times New Roman" panose="02020603050405020304" pitchFamily="18" charset="0"/>
                <a:cs typeface="Times New Roman" pitchFamily="18" charset="0"/>
              </a:rPr>
              <a:t>về</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đất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đai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chưa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hoàn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thiện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gây</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khó</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khăn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trong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việc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khai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phục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vụ</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giải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quyết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hồ</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sơ</a:t>
            </a:r>
            <a:r>
              <a:rPr lang="en-US" dirty="0">
                <a:latin typeface="Times New Roman" panose="02020603050405020304" pitchFamily="18" charset="0"/>
                <a:cs typeface="Times New Roman" pitchFamily="18" charset="0"/>
              </a:rPr>
              <a:t> TTHC </a:t>
            </a:r>
            <a:r>
              <a:rPr lang="en-US" dirty="0" err="1">
                <a:latin typeface="Times New Roman" panose="02020603050405020304" pitchFamily="18" charset="0"/>
                <a:cs typeface="Times New Roman" pitchFamily="18" charset="0"/>
              </a:rPr>
              <a:t>lĩnh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vực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đất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đai</a:t>
            </a:r>
            <a:r>
              <a:rPr lang="en-US" dirty="0">
                <a:latin typeface="Times New Roman" panose="02020603050405020304" pitchFamily="18" charset="0"/>
                <a:cs typeface="Times New Roman" pitchFamily="18" charset="0"/>
              </a:rPr>
              <a:t>. </a:t>
            </a:r>
          </a:p>
          <a:p>
            <a:pPr marL="285750" indent="-285750" algn="just">
              <a:lnSpc>
                <a:spcPct val="110000"/>
              </a:lnSpc>
              <a:spcBef>
                <a:spcPts val="600"/>
              </a:spcBef>
              <a:buFontTx/>
              <a:buChar char="-"/>
            </a:pPr>
            <a:r>
              <a:rPr lang="en-US" dirty="0" err="1">
                <a:latin typeface="Times New Roman" panose="02020603050405020304" pitchFamily="18" charset="0"/>
                <a:cs typeface="Times New Roman" pitchFamily="18" charset="0"/>
              </a:rPr>
              <a:t>Một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số</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địa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phương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cấp</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xã</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gặp</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khó</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khăn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trong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công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đo</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đối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với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trường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hợp</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hồ</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sơ</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đất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đai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không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có</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hồ</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sơ</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địa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chính</a:t>
            </a:r>
            <a:r>
              <a:rPr lang="en-US" dirty="0">
                <a:latin typeface="Times New Roman" panose="02020603050405020304" pitchFamily="18" charset="0"/>
                <a:cs typeface="Times New Roman" pitchFamily="18" charset="0"/>
              </a:rPr>
              <a:t>.</a:t>
            </a:r>
          </a:p>
          <a:p>
            <a:pPr marL="285750" indent="-285750" algn="just">
              <a:lnSpc>
                <a:spcPct val="110000"/>
              </a:lnSpc>
              <a:spcBef>
                <a:spcPts val="600"/>
              </a:spcBef>
              <a:buFontTx/>
              <a:buChar char="-"/>
            </a:pPr>
            <a:r>
              <a:rPr lang="en-US" dirty="0">
                <a:latin typeface="Times New Roman" panose="02020603050405020304" pitchFamily="18" charset="0"/>
                <a:cs typeface="Times New Roman" pitchFamily="18" charset="0"/>
              </a:rPr>
              <a:t>CBCC </a:t>
            </a:r>
            <a:r>
              <a:rPr lang="en-US" dirty="0" err="1">
                <a:latin typeface="Times New Roman" panose="02020603050405020304" pitchFamily="18" charset="0"/>
                <a:cs typeface="Times New Roman" pitchFamily="18" charset="0"/>
              </a:rPr>
              <a:t>chậm</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thao</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trên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Hệ</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thống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một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cửa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điện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tử</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dẫn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đến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Hệ</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thống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ghi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nhận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hồ</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sơ</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xử</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lý</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trễ</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hạn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trong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khi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thực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tế</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đã</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trả</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kết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quả</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cho</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công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dân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chủ</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yếu</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đối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với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hồ</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sơ</a:t>
            </a:r>
            <a:r>
              <a:rPr lang="en-US" dirty="0">
                <a:latin typeface="Times New Roman" panose="02020603050405020304" pitchFamily="18" charset="0"/>
                <a:cs typeface="Times New Roman" pitchFamily="18" charset="0"/>
              </a:rPr>
              <a:t> TTHC </a:t>
            </a:r>
            <a:r>
              <a:rPr lang="en-US" dirty="0" err="1">
                <a:latin typeface="Times New Roman" panose="02020603050405020304" pitchFamily="18" charset="0"/>
                <a:cs typeface="Times New Roman" pitchFamily="18" charset="0"/>
              </a:rPr>
              <a:t>lĩnh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vực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chứng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thực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hộ</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tịch</a:t>
            </a:r>
            <a:r>
              <a:rPr lang="en-US" dirty="0">
                <a:latin typeface="Times New Roman" panose="02020603050405020304" pitchFamily="18" charset="0"/>
                <a:cs typeface="Times New Roman" pitchFamily="18" charset="0"/>
              </a:rPr>
              <a:t>).</a:t>
            </a:r>
          </a:p>
          <a:p>
            <a:pPr marL="285750" indent="-285750" algn="just">
              <a:lnSpc>
                <a:spcPct val="110000"/>
              </a:lnSpc>
              <a:spcBef>
                <a:spcPts val="600"/>
              </a:spcBef>
              <a:buFontTx/>
              <a:buChar char="-"/>
            </a:pPr>
            <a:r>
              <a:rPr lang="en-US" dirty="0">
                <a:latin typeface="Times New Roman" panose="02020603050405020304" pitchFamily="18" charset="0"/>
                <a:cs typeface="Times New Roman" pitchFamily="18" charset="0"/>
              </a:rPr>
              <a:t>Công </a:t>
            </a:r>
            <a:r>
              <a:rPr lang="en-US" dirty="0" err="1">
                <a:latin typeface="Times New Roman" panose="02020603050405020304" pitchFamily="18" charset="0"/>
                <a:cs typeface="Times New Roman" pitchFamily="18" charset="0"/>
              </a:rPr>
              <a:t>tác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theo</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dõi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quản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lý</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kiểm</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tra</a:t>
            </a:r>
            <a:r>
              <a:rPr lang="en-US" dirty="0">
                <a:latin typeface="Times New Roman" panose="02020603050405020304" pitchFamily="18" charset="0"/>
                <a:cs typeface="Times New Roman" pitchFamily="18" charset="0"/>
              </a:rPr>
              <a:t>, </a:t>
            </a:r>
            <a:r>
              <a:rPr lang="vi-VN" dirty="0">
                <a:latin typeface="Times New Roman" panose="02020603050405020304" pitchFamily="18" charset="0"/>
                <a:cs typeface="Times New Roman" pitchFamily="18" charset="0"/>
              </a:rPr>
              <a:t>đôn đốc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chưa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thật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sự</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quyết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liệt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hiệu</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quả</a:t>
            </a:r>
            <a:r>
              <a:rPr lang="en-US" dirty="0">
                <a:latin typeface="Times New Roman" panose="02020603050405020304" pitchFamily="18" charset="0"/>
                <a:cs typeface="Times New Roman" pitchFamily="18" charset="0"/>
              </a:rPr>
              <a:t>. </a:t>
            </a:r>
          </a:p>
        </p:txBody>
      </p:sp>
    </p:spTree>
    <p:extLst>
      <p:ext uri="{BB962C8B-B14F-4D97-AF65-F5344CB8AC3E}">
        <p14:creationId xmlns:p14="http://schemas.microsoft.com/office/powerpoint/2010/main" val="331505681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A3051-4FF9-4370-3375-5EF380AF56A2}"/>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041B58EC-28FB-B0C5-AA17-8A1A7CF39792}"/>
              </a:ext>
            </a:extLst>
          </p:cNvPr>
          <p:cNvSpPr/>
          <p:nvPr/>
        </p:nvSpPr>
        <p:spPr>
          <a:xfrm>
            <a:off x="3962400" y="4095750"/>
            <a:ext cx="2286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AB96F268-E76A-9786-8B11-ACE95F7D850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685800"/>
          </a:xfrm>
          <a:prstGeom prst="rect">
            <a:avLst/>
          </a:prstGeom>
          <a:solidFill>
            <a:srgbClr val="FF0000"/>
          </a:solidFill>
          <a:ln>
            <a:noFill/>
          </a:ln>
          <a:effectLst/>
        </p:spPr>
      </p:pic>
      <p:sp>
        <p:nvSpPr>
          <p:cNvPr id="4" name="Rectangle 1">
            <a:extLst>
              <a:ext uri="{FF2B5EF4-FFF2-40B4-BE49-F238E27FC236}">
                <a16:creationId xmlns:a16="http://schemas.microsoft.com/office/drawing/2014/main" id="{1863169F-B07C-CF23-A0B6-789F2427C7AB}"/>
              </a:ext>
            </a:extLst>
          </p:cNvPr>
          <p:cNvSpPr>
            <a:spLocks noChangeArrowheads="1"/>
          </p:cNvSpPr>
          <p:nvPr/>
        </p:nvSpPr>
        <p:spPr bwMode="auto">
          <a:xfrm>
            <a:off x="2243138" y="11461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en-US" sz="1800" b="0" i="0" u="none" strike="noStrike" cap="none" normalizeH="0" baseline="0">
                <a:ln>
                  <a:noFill/>
                </a:ln>
                <a:solidFill>
                  <a:schemeClr val="tx1"/>
                </a:solidFill>
                <a:effectLst/>
                <a:latin typeface="Arial" pitchFamily="34" charset="0"/>
                <a:cs typeface="Arial" pitchFamily="34" charset="0"/>
              </a:rPr>
            </a:b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6" name="Parallelogram 5">
            <a:extLst>
              <a:ext uri="{FF2B5EF4-FFF2-40B4-BE49-F238E27FC236}">
                <a16:creationId xmlns:a16="http://schemas.microsoft.com/office/drawing/2014/main" id="{821E00B9-5925-B600-05AC-CF52612BDEB7}"/>
              </a:ext>
            </a:extLst>
          </p:cNvPr>
          <p:cNvSpPr/>
          <p:nvPr/>
        </p:nvSpPr>
        <p:spPr>
          <a:xfrm>
            <a:off x="76200" y="268846"/>
            <a:ext cx="8991600" cy="321704"/>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Times New Roman" panose="02020603050405020304" pitchFamily="18" charset="0"/>
                <a:cs typeface="Times New Roman" panose="02020603050405020304" pitchFamily="18" charset="0"/>
              </a:rPr>
              <a:t>VI. NHIỆM VỤ TRỌNG TÂM TRONG THỜI GIAN TỚI</a:t>
            </a:r>
            <a:endParaRPr lang="en-US" sz="1600" b="1"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707086FE-B58B-238F-ECC5-6B0D6CF4C312}"/>
              </a:ext>
            </a:extLst>
          </p:cNvPr>
          <p:cNvSpPr/>
          <p:nvPr/>
        </p:nvSpPr>
        <p:spPr>
          <a:xfrm>
            <a:off x="200682" y="742950"/>
            <a:ext cx="8742635" cy="4188326"/>
          </a:xfrm>
          <a:prstGeom prst="rect">
            <a:avLst/>
          </a:prstGeom>
        </p:spPr>
        <p:txBody>
          <a:bodyPr wrap="square">
            <a:spAutoFit/>
          </a:bodyPr>
          <a:lstStyle/>
          <a:p>
            <a:pPr marL="400050" indent="-400050" algn="just">
              <a:lnSpc>
                <a:spcPct val="110000"/>
              </a:lnSpc>
              <a:spcBef>
                <a:spcPts val="600"/>
              </a:spcBef>
              <a:buAutoNum type="romanUcPeriod"/>
            </a:pPr>
            <a:r>
              <a:rPr lang="en-US" b="1" dirty="0">
                <a:latin typeface="Times New Roman" panose="02020603050405020304" pitchFamily="18" charset="0"/>
                <a:cs typeface="Times New Roman" pitchFamily="18" charset="0"/>
              </a:rPr>
              <a:t>Hoàn </a:t>
            </a:r>
            <a:r>
              <a:rPr lang="en-US" b="1" dirty="0" err="1">
                <a:latin typeface="Times New Roman" panose="02020603050405020304" pitchFamily="18" charset="0"/>
                <a:cs typeface="Times New Roman" pitchFamily="18" charset="0"/>
              </a:rPr>
              <a:t>thành</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dứt</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điểm</a:t>
            </a:r>
            <a:r>
              <a:rPr lang="en-US" b="1" dirty="0">
                <a:latin typeface="Times New Roman" panose="02020603050405020304" pitchFamily="18" charset="0"/>
                <a:cs typeface="Times New Roman" pitchFamily="18" charset="0"/>
              </a:rPr>
              <a:t> 12 </a:t>
            </a:r>
            <a:r>
              <a:rPr lang="en-US" b="1" dirty="0" err="1">
                <a:latin typeface="Times New Roman" panose="02020603050405020304" pitchFamily="18" charset="0"/>
                <a:cs typeface="Times New Roman" pitchFamily="18" charset="0"/>
              </a:rPr>
              <a:t>nhiệm</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vụ</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trọng</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tâm</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còn</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tồn</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đọng</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của</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tháng</a:t>
            </a:r>
            <a:r>
              <a:rPr lang="en-US" b="1" dirty="0">
                <a:latin typeface="Times New Roman" panose="02020603050405020304" pitchFamily="18" charset="0"/>
                <a:cs typeface="Times New Roman" pitchFamily="18" charset="0"/>
              </a:rPr>
              <a:t> 9 </a:t>
            </a:r>
            <a:r>
              <a:rPr lang="en-US" b="1" dirty="0" err="1">
                <a:latin typeface="Times New Roman" panose="02020603050405020304" pitchFamily="18" charset="0"/>
                <a:cs typeface="Times New Roman" pitchFamily="18" charset="0"/>
              </a:rPr>
              <a:t>và</a:t>
            </a:r>
            <a:r>
              <a:rPr lang="en-US" b="1" dirty="0">
                <a:latin typeface="Times New Roman" panose="02020603050405020304" pitchFamily="18" charset="0"/>
                <a:cs typeface="Times New Roman" pitchFamily="18" charset="0"/>
              </a:rPr>
              <a:t> Quý III.</a:t>
            </a:r>
          </a:p>
          <a:p>
            <a:pPr marL="400050" indent="-400050" algn="just">
              <a:lnSpc>
                <a:spcPct val="110000"/>
              </a:lnSpc>
              <a:spcBef>
                <a:spcPts val="600"/>
              </a:spcBef>
              <a:buAutoNum type="romanUcPeriod"/>
            </a:pPr>
            <a:r>
              <a:rPr lang="en-US" b="1" dirty="0" err="1">
                <a:latin typeface="Times New Roman" panose="02020603050405020304" pitchFamily="18" charset="0"/>
                <a:cs typeface="Times New Roman" pitchFamily="18" charset="0"/>
              </a:rPr>
              <a:t>Đẩy</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nhanh</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tiến</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độ</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các</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nhiệm</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vụ</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trọng</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tâm</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của</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tháng</a:t>
            </a:r>
            <a:r>
              <a:rPr lang="en-US" b="1" dirty="0">
                <a:latin typeface="Times New Roman" panose="02020603050405020304" pitchFamily="18" charset="0"/>
                <a:cs typeface="Times New Roman" pitchFamily="18" charset="0"/>
              </a:rPr>
              <a:t> 10, Quý IV </a:t>
            </a:r>
            <a:r>
              <a:rPr lang="en-US" b="1" dirty="0" err="1">
                <a:latin typeface="Times New Roman" panose="02020603050405020304" pitchFamily="18" charset="0"/>
                <a:cs typeface="Times New Roman" pitchFamily="18" charset="0"/>
              </a:rPr>
              <a:t>và</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nhiệm</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vụ</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theo</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năm</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theo</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Quyết</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định</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số</a:t>
            </a:r>
            <a:r>
              <a:rPr lang="en-US" b="1" dirty="0">
                <a:latin typeface="Times New Roman" panose="02020603050405020304" pitchFamily="18" charset="0"/>
                <a:cs typeface="Times New Roman" pitchFamily="18" charset="0"/>
              </a:rPr>
              <a:t> 1279/QĐ-UBND </a:t>
            </a:r>
            <a:r>
              <a:rPr lang="en-US" b="1" dirty="0" err="1">
                <a:latin typeface="Times New Roman" panose="02020603050405020304" pitchFamily="18" charset="0"/>
                <a:cs typeface="Times New Roman" pitchFamily="18" charset="0"/>
              </a:rPr>
              <a:t>ngày</a:t>
            </a:r>
            <a:r>
              <a:rPr lang="en-US" b="1" dirty="0">
                <a:latin typeface="Times New Roman" panose="02020603050405020304" pitchFamily="18" charset="0"/>
                <a:cs typeface="Times New Roman" pitchFamily="18" charset="0"/>
              </a:rPr>
              <a:t> 13/8/2025, </a:t>
            </a:r>
            <a:r>
              <a:rPr lang="en-US" b="1" dirty="0" err="1">
                <a:latin typeface="Times New Roman" panose="02020603050405020304" pitchFamily="18" charset="0"/>
                <a:cs typeface="Times New Roman" pitchFamily="18" charset="0"/>
              </a:rPr>
              <a:t>tập</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trung</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vào</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một</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số</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nhiệm</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vụ</a:t>
            </a:r>
            <a:r>
              <a:rPr lang="en-US" b="1" dirty="0">
                <a:latin typeface="Times New Roman" panose="02020603050405020304" pitchFamily="18" charset="0"/>
                <a:cs typeface="Times New Roman" pitchFamily="18" charset="0"/>
              </a:rPr>
              <a:t>:</a:t>
            </a:r>
          </a:p>
          <a:p>
            <a:pPr marL="342900" indent="-342900" algn="just">
              <a:lnSpc>
                <a:spcPct val="110000"/>
              </a:lnSpc>
              <a:spcBef>
                <a:spcPts val="600"/>
              </a:spcBef>
              <a:buFont typeface="+mj-lt"/>
              <a:buAutoNum type="arabicPeriod"/>
            </a:pPr>
            <a:r>
              <a:rPr lang="en-US" dirty="0">
                <a:latin typeface="Times New Roman" panose="02020603050405020304" pitchFamily="18" charset="0"/>
                <a:cs typeface="Times New Roman" pitchFamily="18" charset="0"/>
              </a:rPr>
              <a:t> </a:t>
            </a:r>
            <a:r>
              <a:rPr lang="vi-VN" dirty="0">
                <a:latin typeface="Times New Roman" panose="02020603050405020304" pitchFamily="18" charset="0"/>
                <a:cs typeface="Times New Roman" pitchFamily="18" charset="0"/>
              </a:rPr>
              <a:t>Trình Bộ Xây dựng thẩm định đồ án điều chỉnh quy hoạch chung KKT Nhơn Hội. </a:t>
            </a:r>
            <a:endParaRPr lang="en-US" dirty="0">
              <a:latin typeface="Times New Roman" panose="02020603050405020304" pitchFamily="18" charset="0"/>
              <a:cs typeface="Times New Roman" pitchFamily="18" charset="0"/>
            </a:endParaRPr>
          </a:p>
          <a:p>
            <a:pPr marL="342900" indent="-342900" algn="just">
              <a:lnSpc>
                <a:spcPct val="110000"/>
              </a:lnSpc>
              <a:spcBef>
                <a:spcPts val="600"/>
              </a:spcBef>
              <a:buFont typeface="+mj-lt"/>
              <a:buAutoNum type="arabicPeriod"/>
            </a:pPr>
            <a:r>
              <a:rPr lang="vi-VN" dirty="0">
                <a:latin typeface="Times New Roman" panose="02020603050405020304" pitchFamily="18" charset="0"/>
                <a:cs typeface="Times New Roman" pitchFamily="18" charset="0"/>
              </a:rPr>
              <a:t>Đề xuất danh mục các dự án nguồn điện và lưới điện trên địa bàn tỉnh để đưa vào Điều chỉnh Quy hoạch tỉnh Gia Lai thời kỳ 2021 - 2030, tầm nhìn đến năm 2050.</a:t>
            </a:r>
            <a:endParaRPr lang="en-US" dirty="0">
              <a:latin typeface="Times New Roman" panose="02020603050405020304" pitchFamily="18" charset="0"/>
              <a:cs typeface="Times New Roman" pitchFamily="18" charset="0"/>
            </a:endParaRPr>
          </a:p>
          <a:p>
            <a:pPr marL="342900" indent="-342900" algn="just">
              <a:lnSpc>
                <a:spcPct val="110000"/>
              </a:lnSpc>
              <a:spcBef>
                <a:spcPts val="600"/>
              </a:spcBef>
              <a:buFont typeface="+mj-lt"/>
              <a:buAutoNum type="arabicPeriod"/>
            </a:pPr>
            <a:r>
              <a:rPr lang="vi-VN" dirty="0">
                <a:latin typeface="Times New Roman" panose="02020603050405020304" pitchFamily="18" charset="0"/>
                <a:cs typeface="Times New Roman" pitchFamily="18" charset="0"/>
              </a:rPr>
              <a:t>Xây dựng dự án “Trung tâm nghiên cứu và ứng dụng khoa học công nghệ vũ trụ theo chiến lược phát triển khoa học công nghệ vũ trụ Việt Nam đến năm 2030 của Chính phủ”.</a:t>
            </a:r>
            <a:endParaRPr lang="en-US" dirty="0">
              <a:latin typeface="Times New Roman" panose="02020603050405020304" pitchFamily="18" charset="0"/>
              <a:cs typeface="Times New Roman" pitchFamily="18" charset="0"/>
            </a:endParaRPr>
          </a:p>
          <a:p>
            <a:pPr marL="342900" indent="-342900" algn="just">
              <a:lnSpc>
                <a:spcPct val="110000"/>
              </a:lnSpc>
              <a:spcBef>
                <a:spcPts val="600"/>
              </a:spcBef>
              <a:buFont typeface="+mj-lt"/>
              <a:buAutoNum type="arabicPeriod"/>
            </a:pPr>
            <a:r>
              <a:rPr lang="vi-VN" dirty="0">
                <a:latin typeface="Times New Roman" panose="02020603050405020304" pitchFamily="18" charset="0"/>
                <a:cs typeface="Times New Roman" pitchFamily="18" charset="0"/>
              </a:rPr>
              <a:t>Xây dựng Đề án chuyển đổi một số nghề khai thác hải sản và đào tạo nghề cho lao động ngư nghiệp trên địa bàn tỉnh Gia Lai.</a:t>
            </a:r>
            <a:endParaRPr lang="en-US" dirty="0">
              <a:latin typeface="Times New Roman" panose="02020603050405020304" pitchFamily="18" charset="0"/>
              <a:cs typeface="Times New Roman" pitchFamily="18" charset="0"/>
            </a:endParaRPr>
          </a:p>
          <a:p>
            <a:pPr marL="342900" indent="-342900" algn="just">
              <a:lnSpc>
                <a:spcPct val="110000"/>
              </a:lnSpc>
              <a:spcBef>
                <a:spcPts val="600"/>
              </a:spcBef>
              <a:buFont typeface="+mj-lt"/>
              <a:buAutoNum type="arabicPeriod"/>
            </a:pPr>
            <a:r>
              <a:rPr lang="en-US" dirty="0" err="1">
                <a:latin typeface="Times New Roman" panose="02020603050405020304" pitchFamily="18" charset="0"/>
                <a:cs typeface="Times New Roman" pitchFamily="18" charset="0"/>
              </a:rPr>
              <a:t>Xây</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dựng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Kế</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hoạch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thực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hiện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kinh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tế</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tuần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hoàn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trên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địa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bàn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tỉnh</a:t>
            </a:r>
            <a:r>
              <a:rPr lang="en-US" dirty="0">
                <a:latin typeface="Times New Roman" panose="02020603050405020304" pitchFamily="18" charset="0"/>
                <a:cs typeface="Times New Roman" pitchFamily="18" charset="0"/>
              </a:rPr>
              <a:t> Gia Lai </a:t>
            </a:r>
            <a:r>
              <a:rPr lang="en-US" dirty="0" err="1">
                <a:latin typeface="Times New Roman" panose="02020603050405020304" pitchFamily="18" charset="0"/>
                <a:cs typeface="Times New Roman" pitchFamily="18" charset="0"/>
              </a:rPr>
              <a:t>đến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năm</a:t>
            </a:r>
            <a:r>
              <a:rPr lang="en-US" dirty="0">
                <a:latin typeface="Times New Roman" panose="02020603050405020304" pitchFamily="18" charset="0"/>
                <a:cs typeface="Times New Roman" pitchFamily="18" charset="0"/>
              </a:rPr>
              <a:t> 2035</a:t>
            </a:r>
          </a:p>
        </p:txBody>
      </p:sp>
    </p:spTree>
    <p:extLst>
      <p:ext uri="{BB962C8B-B14F-4D97-AF65-F5344CB8AC3E}">
        <p14:creationId xmlns:p14="http://schemas.microsoft.com/office/powerpoint/2010/main" val="736218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843F6-26AB-43C2-C7FB-2452E4191E91}"/>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F7C1796A-9774-D4A7-55C4-BEFCBC014186}"/>
              </a:ext>
            </a:extLst>
          </p:cNvPr>
          <p:cNvSpPr/>
          <p:nvPr/>
        </p:nvSpPr>
        <p:spPr>
          <a:xfrm>
            <a:off x="3962400" y="4095750"/>
            <a:ext cx="2286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CC203CC-104D-BF47-0AF1-B3F04669309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685800"/>
          </a:xfrm>
          <a:prstGeom prst="rect">
            <a:avLst/>
          </a:prstGeom>
          <a:solidFill>
            <a:srgbClr val="FF0000"/>
          </a:solidFill>
          <a:ln>
            <a:noFill/>
          </a:ln>
          <a:effectLst/>
        </p:spPr>
      </p:pic>
      <p:sp>
        <p:nvSpPr>
          <p:cNvPr id="4" name="Rectangle 1">
            <a:extLst>
              <a:ext uri="{FF2B5EF4-FFF2-40B4-BE49-F238E27FC236}">
                <a16:creationId xmlns:a16="http://schemas.microsoft.com/office/drawing/2014/main" id="{5F71BF47-8FEC-ACCA-52CE-D3D187F0A541}"/>
              </a:ext>
            </a:extLst>
          </p:cNvPr>
          <p:cNvSpPr>
            <a:spLocks noChangeArrowheads="1"/>
          </p:cNvSpPr>
          <p:nvPr/>
        </p:nvSpPr>
        <p:spPr bwMode="auto">
          <a:xfrm>
            <a:off x="2243138" y="11461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en-US" sz="1800" b="0" i="0" u="none" strike="noStrike" cap="none" normalizeH="0" baseline="0">
                <a:ln>
                  <a:noFill/>
                </a:ln>
                <a:solidFill>
                  <a:schemeClr val="tx1"/>
                </a:solidFill>
                <a:effectLst/>
                <a:latin typeface="Arial" pitchFamily="34" charset="0"/>
                <a:cs typeface="Arial" pitchFamily="34" charset="0"/>
              </a:rPr>
            </a:b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6" name="Parallelogram 5">
            <a:extLst>
              <a:ext uri="{FF2B5EF4-FFF2-40B4-BE49-F238E27FC236}">
                <a16:creationId xmlns:a16="http://schemas.microsoft.com/office/drawing/2014/main" id="{0F8177AA-45D0-C14C-C5EB-3AFB35544AB0}"/>
              </a:ext>
            </a:extLst>
          </p:cNvPr>
          <p:cNvSpPr/>
          <p:nvPr/>
        </p:nvSpPr>
        <p:spPr>
          <a:xfrm>
            <a:off x="76200" y="268846"/>
            <a:ext cx="8991600" cy="321704"/>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Times New Roman" panose="02020603050405020304" pitchFamily="18" charset="0"/>
                <a:cs typeface="Times New Roman" panose="02020603050405020304" pitchFamily="18" charset="0"/>
              </a:rPr>
              <a:t>VI. NHIỆM VỤ TRỌNG TÂM TRONG THỜI GIAN TỚI</a:t>
            </a:r>
            <a:endParaRPr lang="en-US" sz="1600" b="1"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14AE686C-D5C6-3540-187E-40DCA259AF55}"/>
              </a:ext>
            </a:extLst>
          </p:cNvPr>
          <p:cNvSpPr/>
          <p:nvPr/>
        </p:nvSpPr>
        <p:spPr>
          <a:xfrm>
            <a:off x="213380" y="819150"/>
            <a:ext cx="8742635" cy="4078039"/>
          </a:xfrm>
          <a:prstGeom prst="rect">
            <a:avLst/>
          </a:prstGeom>
        </p:spPr>
        <p:txBody>
          <a:bodyPr wrap="square">
            <a:spAutoFit/>
          </a:bodyPr>
          <a:lstStyle/>
          <a:p>
            <a:pPr algn="just">
              <a:spcBef>
                <a:spcPts val="600"/>
              </a:spcBef>
            </a:pPr>
            <a:r>
              <a:rPr lang="en-US" b="1" dirty="0">
                <a:latin typeface="Times New Roman" panose="02020603050405020304" pitchFamily="18" charset="0"/>
                <a:cs typeface="Times New Roman" pitchFamily="18" charset="0"/>
              </a:rPr>
              <a:t>III. </a:t>
            </a:r>
            <a:r>
              <a:rPr lang="en-US" b="1" dirty="0" err="1">
                <a:latin typeface="Times New Roman" panose="02020603050405020304" pitchFamily="18" charset="0"/>
                <a:cs typeface="Times New Roman" pitchFamily="18" charset="0"/>
              </a:rPr>
              <a:t>Đối</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với</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công</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tác</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giải</a:t>
            </a:r>
            <a:r>
              <a:rPr lang="en-US" b="1" dirty="0">
                <a:latin typeface="Times New Roman" panose="02020603050405020304" pitchFamily="18" charset="0"/>
                <a:cs typeface="Times New Roman" pitchFamily="18" charset="0"/>
              </a:rPr>
              <a:t> </a:t>
            </a:r>
            <a:r>
              <a:rPr lang="en-US" b="1" dirty="0" err="1">
                <a:latin typeface="Times New Roman" panose="02020603050405020304" pitchFamily="18" charset="0"/>
                <a:cs typeface="Times New Roman" pitchFamily="18" charset="0"/>
              </a:rPr>
              <a:t>quyết</a:t>
            </a:r>
            <a:r>
              <a:rPr lang="en-US" b="1" dirty="0">
                <a:latin typeface="Times New Roman" panose="02020603050405020304" pitchFamily="18" charset="0"/>
                <a:cs typeface="Times New Roman" pitchFamily="18" charset="0"/>
              </a:rPr>
              <a:t> TTHC</a:t>
            </a:r>
          </a:p>
          <a:p>
            <a:pPr marL="342900" indent="-342900" algn="just">
              <a:spcBef>
                <a:spcPts val="600"/>
              </a:spcBef>
              <a:buFont typeface="+mj-lt"/>
              <a:buAutoNum type="arabicPeriod"/>
            </a:pPr>
            <a:r>
              <a:rPr lang="en-US" dirty="0">
                <a:latin typeface="Times New Roman" panose="02020603050405020304" pitchFamily="18" charset="0"/>
                <a:cs typeface="Times New Roman" pitchFamily="18" charset="0"/>
              </a:rPr>
              <a:t>Văn </a:t>
            </a:r>
            <a:r>
              <a:rPr lang="en-US" dirty="0" err="1">
                <a:latin typeface="Times New Roman" panose="02020603050405020304" pitchFamily="18" charset="0"/>
                <a:cs typeface="Times New Roman" pitchFamily="18" charset="0"/>
              </a:rPr>
              <a:t>phòng</a:t>
            </a:r>
            <a:r>
              <a:rPr lang="en-US" dirty="0">
                <a:latin typeface="Times New Roman" panose="02020603050405020304" pitchFamily="18" charset="0"/>
                <a:cs typeface="Times New Roman" pitchFamily="18" charset="0"/>
              </a:rPr>
              <a:t> UBND </a:t>
            </a:r>
            <a:r>
              <a:rPr lang="en-US" dirty="0" err="1">
                <a:latin typeface="Times New Roman" panose="02020603050405020304" pitchFamily="18" charset="0"/>
                <a:cs typeface="Times New Roman" pitchFamily="18" charset="0"/>
              </a:rPr>
              <a:t>tỉnh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tổng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hợp</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kiến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nghị</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của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địa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phương</a:t>
            </a:r>
            <a:r>
              <a:rPr lang="en-US" dirty="0">
                <a:latin typeface="Times New Roman" panose="02020603050405020304" pitchFamily="18" charset="0"/>
                <a:cs typeface="Times New Roman" pitchFamily="18" charset="0"/>
              </a:rPr>
              <a:t> qua </a:t>
            </a:r>
            <a:r>
              <a:rPr lang="en-US" dirty="0" err="1">
                <a:latin typeface="Times New Roman" panose="02020603050405020304" pitchFamily="18" charset="0"/>
                <a:cs typeface="Times New Roman" pitchFamily="18" charset="0"/>
              </a:rPr>
              <a:t>kiểm</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tra</a:t>
            </a:r>
            <a:r>
              <a:rPr lang="en-US" dirty="0">
                <a:latin typeface="Times New Roman" panose="02020603050405020304" pitchFamily="18" charset="0"/>
                <a:cs typeface="Times New Roman" pitchFamily="18" charset="0"/>
              </a:rPr>
              <a:t> CCHC, </a:t>
            </a:r>
            <a:r>
              <a:rPr lang="en-US" dirty="0" err="1">
                <a:latin typeface="Times New Roman" panose="02020603050405020304" pitchFamily="18" charset="0"/>
                <a:cs typeface="Times New Roman" pitchFamily="18" charset="0"/>
              </a:rPr>
              <a:t>đề</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nghị</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sở</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ngành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liên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quan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trả</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lời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hướng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dẫn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địa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phương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thực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hiện</a:t>
            </a:r>
            <a:r>
              <a:rPr lang="en-US" dirty="0">
                <a:latin typeface="Times New Roman" panose="02020603050405020304" pitchFamily="18" charset="0"/>
                <a:cs typeface="Times New Roman" pitchFamily="18" charset="0"/>
              </a:rPr>
              <a:t>.</a:t>
            </a:r>
          </a:p>
          <a:p>
            <a:pPr marL="342900" indent="-342900" algn="just">
              <a:spcBef>
                <a:spcPts val="600"/>
              </a:spcBef>
              <a:buFont typeface="+mj-lt"/>
              <a:buAutoNum type="arabicPeriod"/>
            </a:pPr>
            <a:r>
              <a:rPr lang="en-US" dirty="0">
                <a:latin typeface="Times New Roman" panose="02020603050405020304" pitchFamily="18" charset="0"/>
                <a:cs typeface="Times New Roman" pitchFamily="18" charset="0"/>
              </a:rPr>
              <a:t>Hoàn </a:t>
            </a:r>
            <a:r>
              <a:rPr lang="en-US" dirty="0" err="1">
                <a:latin typeface="Times New Roman" panose="02020603050405020304" pitchFamily="18" charset="0"/>
                <a:cs typeface="Times New Roman" pitchFamily="18" charset="0"/>
              </a:rPr>
              <a:t>thành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công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kiểm</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tra</a:t>
            </a:r>
            <a:r>
              <a:rPr lang="en-US" dirty="0">
                <a:latin typeface="Times New Roman" panose="02020603050405020304" pitchFamily="18" charset="0"/>
                <a:cs typeface="Times New Roman" pitchFamily="18" charset="0"/>
              </a:rPr>
              <a:t> CCHC, </a:t>
            </a:r>
            <a:r>
              <a:rPr lang="en-US" dirty="0" err="1">
                <a:latin typeface="Times New Roman" panose="02020603050405020304" pitchFamily="18" charset="0"/>
                <a:cs typeface="Times New Roman" pitchFamily="18" charset="0"/>
              </a:rPr>
              <a:t>tình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hình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giải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quyết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hồ</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sơ</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đất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đai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tình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hình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thực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hiện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Nghị</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quyết</a:t>
            </a:r>
            <a:r>
              <a:rPr lang="en-US" dirty="0">
                <a:latin typeface="Times New Roman" panose="02020603050405020304" pitchFamily="18" charset="0"/>
                <a:cs typeface="Times New Roman" pitchFamily="18" charset="0"/>
              </a:rPr>
              <a:t> 57 </a:t>
            </a:r>
            <a:r>
              <a:rPr lang="en-US" dirty="0" err="1">
                <a:latin typeface="Times New Roman" panose="02020603050405020304" pitchFamily="18" charset="0"/>
                <a:cs typeface="Times New Roman" pitchFamily="18" charset="0"/>
              </a:rPr>
              <a:t>và</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Đề</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án</a:t>
            </a:r>
            <a:r>
              <a:rPr lang="en-US" dirty="0">
                <a:latin typeface="Times New Roman" panose="02020603050405020304" pitchFamily="18" charset="0"/>
                <a:cs typeface="Times New Roman" pitchFamily="18" charset="0"/>
              </a:rPr>
              <a:t> 06 </a:t>
            </a:r>
            <a:r>
              <a:rPr lang="en-US" dirty="0" err="1">
                <a:latin typeface="Times New Roman" panose="02020603050405020304" pitchFamily="18" charset="0"/>
                <a:cs typeface="Times New Roman" pitchFamily="18" charset="0"/>
              </a:rPr>
              <a:t>tại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sở</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ngành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địa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phương</a:t>
            </a:r>
            <a:r>
              <a:rPr lang="en-US" dirty="0">
                <a:latin typeface="Times New Roman" panose="02020603050405020304" pitchFamily="18" charset="0"/>
                <a:cs typeface="Times New Roman" pitchFamily="18" charset="0"/>
              </a:rPr>
              <a:t>.</a:t>
            </a:r>
          </a:p>
          <a:p>
            <a:pPr marL="342900" indent="-342900" algn="just">
              <a:spcBef>
                <a:spcPts val="600"/>
              </a:spcBef>
              <a:buFont typeface="+mj-lt"/>
              <a:buAutoNum type="arabicPeriod"/>
            </a:pPr>
            <a:r>
              <a:rPr lang="en-US" dirty="0" err="1">
                <a:latin typeface="Times New Roman" panose="02020603050405020304" pitchFamily="18" charset="0"/>
                <a:cs typeface="Times New Roman" pitchFamily="18" charset="0"/>
              </a:rPr>
              <a:t>Trình</a:t>
            </a:r>
            <a:r>
              <a:rPr lang="en-US" dirty="0">
                <a:latin typeface="Times New Roman" panose="02020603050405020304" pitchFamily="18" charset="0"/>
                <a:cs typeface="Times New Roman" pitchFamily="18" charset="0"/>
              </a:rPr>
              <a:t> ban </a:t>
            </a:r>
            <a:r>
              <a:rPr lang="en-US" dirty="0" err="1">
                <a:latin typeface="Times New Roman" panose="02020603050405020304" pitchFamily="18" charset="0"/>
                <a:cs typeface="Times New Roman" pitchFamily="18" charset="0"/>
              </a:rPr>
              <a:t>hành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Bộ</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chỉ</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số</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đánh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giá</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kết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quả</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cải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cách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hành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chính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của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các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sở</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ngành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địa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phương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Triển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khai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khảo</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sát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mức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độ</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hài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lòng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của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người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dân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tổ</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chức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đối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với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sự</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phục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vụ</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của</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cơ</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quan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nhà</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nước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theo</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Kế</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hoạch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đã</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được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phê</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duyệt</a:t>
            </a:r>
            <a:r>
              <a:rPr lang="en-US" dirty="0">
                <a:latin typeface="Times New Roman" panose="02020603050405020304" pitchFamily="18" charset="0"/>
                <a:cs typeface="Times New Roman" pitchFamily="18" charset="0"/>
              </a:rPr>
              <a:t>.</a:t>
            </a:r>
          </a:p>
          <a:p>
            <a:pPr marL="342900" indent="-342900" algn="just">
              <a:spcBef>
                <a:spcPts val="600"/>
              </a:spcBef>
              <a:buFont typeface="+mj-lt"/>
              <a:buAutoNum type="arabicPeriod"/>
            </a:pPr>
            <a:r>
              <a:rPr lang="en-US" dirty="0" err="1">
                <a:latin typeface="Times New Roman" panose="02020603050405020304" pitchFamily="18" charset="0"/>
                <a:cs typeface="Times New Roman" pitchFamily="18" charset="0"/>
              </a:rPr>
              <a:t>Trình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phê</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duyệt</a:t>
            </a:r>
            <a:r>
              <a:rPr lang="en-US" dirty="0">
                <a:latin typeface="Times New Roman" panose="02020603050405020304" pitchFamily="18" charset="0"/>
                <a:cs typeface="Times New Roman" pitchFamily="18" charset="0"/>
              </a:rPr>
              <a:t> Phương </a:t>
            </a:r>
            <a:r>
              <a:rPr lang="en-US" dirty="0" err="1">
                <a:latin typeface="Times New Roman" panose="02020603050405020304" pitchFamily="18" charset="0"/>
                <a:cs typeface="Times New Roman" pitchFamily="18" charset="0"/>
              </a:rPr>
              <a:t>án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cắt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giảm</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thời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gian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giải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quyết</a:t>
            </a:r>
            <a:r>
              <a:rPr lang="en-US" dirty="0">
                <a:latin typeface="Times New Roman" panose="02020603050405020304" pitchFamily="18" charset="0"/>
                <a:cs typeface="Times New Roman" pitchFamily="18" charset="0"/>
              </a:rPr>
              <a:t> TTHC </a:t>
            </a:r>
            <a:r>
              <a:rPr lang="en-US" dirty="0" err="1">
                <a:latin typeface="Times New Roman" panose="02020603050405020304" pitchFamily="18" charset="0"/>
                <a:cs typeface="Times New Roman" pitchFamily="18" charset="0"/>
              </a:rPr>
              <a:t>cấp</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tỉnh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cấp</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xã</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theo</a:t>
            </a:r>
            <a:r>
              <a:rPr lang="en-US" dirty="0">
                <a:latin typeface="Times New Roman" panose="02020603050405020304" pitchFamily="18" charset="0"/>
                <a:cs typeface="Times New Roman" pitchFamily="18" charset="0"/>
              </a:rPr>
              <a:t> Thông </a:t>
            </a:r>
            <a:r>
              <a:rPr lang="en-US" dirty="0" err="1">
                <a:latin typeface="Times New Roman" panose="02020603050405020304" pitchFamily="18" charset="0"/>
                <a:cs typeface="Times New Roman" pitchFamily="18" charset="0"/>
              </a:rPr>
              <a:t>báo</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kết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luận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số</a:t>
            </a:r>
            <a:r>
              <a:rPr lang="en-US" dirty="0">
                <a:latin typeface="Times New Roman" panose="02020603050405020304" pitchFamily="18" charset="0"/>
                <a:cs typeface="Times New Roman" pitchFamily="18" charset="0"/>
              </a:rPr>
              <a:t> 255/TB-UBND </a:t>
            </a:r>
            <a:r>
              <a:rPr lang="en-US" dirty="0" err="1">
                <a:latin typeface="Times New Roman" panose="02020603050405020304" pitchFamily="18" charset="0"/>
                <a:cs typeface="Times New Roman" pitchFamily="18" charset="0"/>
              </a:rPr>
              <a:t>ngày</a:t>
            </a:r>
            <a:r>
              <a:rPr lang="en-US" dirty="0">
                <a:latin typeface="Times New Roman" panose="02020603050405020304" pitchFamily="18" charset="0"/>
                <a:cs typeface="Times New Roman" pitchFamily="18" charset="0"/>
              </a:rPr>
              <a:t> 30/9/2025 </a:t>
            </a:r>
            <a:r>
              <a:rPr lang="en-US" dirty="0" err="1">
                <a:latin typeface="Times New Roman" panose="02020603050405020304" pitchFamily="18" charset="0"/>
                <a:cs typeface="Times New Roman" pitchFamily="18" charset="0"/>
              </a:rPr>
              <a:t>của</a:t>
            </a:r>
            <a:r>
              <a:rPr lang="en-US" dirty="0">
                <a:latin typeface="Times New Roman" panose="02020603050405020304" pitchFamily="18" charset="0"/>
                <a:cs typeface="Times New Roman" pitchFamily="18" charset="0"/>
              </a:rPr>
              <a:t> UBND </a:t>
            </a:r>
            <a:r>
              <a:rPr lang="en-US" dirty="0" err="1">
                <a:latin typeface="Times New Roman" panose="02020603050405020304" pitchFamily="18" charset="0"/>
                <a:cs typeface="Times New Roman" pitchFamily="18" charset="0"/>
              </a:rPr>
              <a:t>tỉnh</a:t>
            </a:r>
            <a:r>
              <a:rPr lang="en-US" dirty="0">
                <a:latin typeface="Times New Roman" panose="02020603050405020304" pitchFamily="18" charset="0"/>
                <a:cs typeface="Times New Roman" pitchFamily="18" charset="0"/>
              </a:rPr>
              <a:t>.</a:t>
            </a:r>
          </a:p>
          <a:p>
            <a:pPr marL="342900" indent="-342900" algn="just">
              <a:spcBef>
                <a:spcPts val="600"/>
              </a:spcBef>
              <a:buFont typeface="+mj-lt"/>
              <a:buAutoNum type="arabicPeriod"/>
            </a:pPr>
            <a:r>
              <a:rPr lang="en-US" dirty="0">
                <a:latin typeface="Times New Roman" panose="02020603050405020304" pitchFamily="18" charset="0"/>
                <a:cs typeface="Times New Roman" pitchFamily="18" charset="0"/>
              </a:rPr>
              <a:t>UBND </a:t>
            </a:r>
            <a:r>
              <a:rPr lang="en-US" dirty="0" err="1">
                <a:latin typeface="Times New Roman" panose="02020603050405020304" pitchFamily="18" charset="0"/>
                <a:cs typeface="Times New Roman" pitchFamily="18" charset="0"/>
              </a:rPr>
              <a:t>cấp</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xã</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triển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khai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thực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hiện</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danh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mục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nhiệm</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vụ</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công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việc</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của</a:t>
            </a:r>
            <a:r>
              <a:rPr lang="en-US" dirty="0">
                <a:latin typeface="Times New Roman" panose="02020603050405020304" pitchFamily="18" charset="0"/>
                <a:cs typeface="Times New Roman" pitchFamily="18" charset="0"/>
              </a:rPr>
              <a:t> CBCC </a:t>
            </a:r>
            <a:r>
              <a:rPr lang="en-US" dirty="0" err="1">
                <a:latin typeface="Times New Roman" panose="02020603050405020304" pitchFamily="18" charset="0"/>
                <a:cs typeface="Times New Roman" pitchFamily="18" charset="0"/>
              </a:rPr>
              <a:t>tại</a:t>
            </a:r>
            <a:r>
              <a:rPr lang="en-US" dirty="0">
                <a:latin typeface="Times New Roman" panose="02020603050405020304" pitchFamily="18" charset="0"/>
                <a:cs typeface="Times New Roman" pitchFamily="18" charset="0"/>
              </a:rPr>
              <a:t> Trung </a:t>
            </a:r>
            <a:r>
              <a:rPr lang="en-US" dirty="0" err="1">
                <a:latin typeface="Times New Roman" panose="02020603050405020304" pitchFamily="18" charset="0"/>
                <a:cs typeface="Times New Roman" pitchFamily="18" charset="0"/>
              </a:rPr>
              <a:t>tâm</a:t>
            </a:r>
            <a:r>
              <a:rPr lang="en-US" dirty="0">
                <a:latin typeface="Times New Roman" panose="02020603050405020304" pitchFamily="18" charset="0"/>
                <a:cs typeface="Times New Roman" pitchFamily="18" charset="0"/>
              </a:rPr>
              <a:t> Phục </a:t>
            </a:r>
            <a:r>
              <a:rPr lang="en-US" dirty="0" err="1">
                <a:latin typeface="Times New Roman" panose="02020603050405020304" pitchFamily="18" charset="0"/>
                <a:cs typeface="Times New Roman" pitchFamily="18" charset="0"/>
              </a:rPr>
              <a:t>vụ</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hành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chính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công</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cấp</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xã</a:t>
            </a:r>
            <a:r>
              <a:rPr lang="en-US" dirty="0">
                <a:latin typeface="Times New Roman" panose="02020603050405020304" pitchFamily="18" charset="0"/>
                <a:cs typeface="Times New Roman" pitchFamily="18" charset="0"/>
              </a:rPr>
              <a:t> (ban </a:t>
            </a:r>
            <a:r>
              <a:rPr lang="en-US" dirty="0" err="1">
                <a:latin typeface="Times New Roman" panose="02020603050405020304" pitchFamily="18" charset="0"/>
                <a:cs typeface="Times New Roman" pitchFamily="18" charset="0"/>
              </a:rPr>
              <a:t>hành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tại</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Quyết</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định</a:t>
            </a:r>
            <a:r>
              <a:rPr lang="en-US" dirty="0">
                <a:latin typeface="Times New Roman" panose="02020603050405020304" pitchFamily="18" charset="0"/>
                <a:cs typeface="Times New Roman" pitchFamily="18" charset="0"/>
              </a:rPr>
              <a:t> </a:t>
            </a:r>
            <a:r>
              <a:rPr lang="en-US" dirty="0" err="1">
                <a:latin typeface="Times New Roman" panose="02020603050405020304" pitchFamily="18" charset="0"/>
                <a:cs typeface="Times New Roman" pitchFamily="18" charset="0"/>
              </a:rPr>
              <a:t>số</a:t>
            </a:r>
            <a:r>
              <a:rPr lang="en-US" dirty="0">
                <a:latin typeface="Times New Roman" panose="02020603050405020304" pitchFamily="18" charset="0"/>
                <a:cs typeface="Times New Roman" pitchFamily="18" charset="0"/>
              </a:rPr>
              <a:t> 890/QĐ-UBND </a:t>
            </a:r>
            <a:r>
              <a:rPr lang="en-US" dirty="0" err="1">
                <a:latin typeface="Times New Roman" panose="02020603050405020304" pitchFamily="18" charset="0"/>
                <a:cs typeface="Times New Roman" pitchFamily="18" charset="0"/>
              </a:rPr>
              <a:t>ngày</a:t>
            </a:r>
            <a:r>
              <a:rPr lang="en-US" dirty="0">
                <a:latin typeface="Times New Roman" panose="02020603050405020304" pitchFamily="18" charset="0"/>
                <a:cs typeface="Times New Roman" pitchFamily="18" charset="0"/>
              </a:rPr>
              <a:t> 25/7/2025 </a:t>
            </a:r>
            <a:r>
              <a:rPr lang="en-US" dirty="0" err="1">
                <a:latin typeface="Times New Roman" panose="02020603050405020304" pitchFamily="18" charset="0"/>
                <a:cs typeface="Times New Roman" pitchFamily="18" charset="0"/>
              </a:rPr>
              <a:t>của</a:t>
            </a:r>
            <a:r>
              <a:rPr lang="en-US" dirty="0">
                <a:latin typeface="Times New Roman" panose="02020603050405020304" pitchFamily="18" charset="0"/>
                <a:cs typeface="Times New Roman" pitchFamily="18" charset="0"/>
              </a:rPr>
              <a:t> UBND </a:t>
            </a:r>
            <a:r>
              <a:rPr lang="en-US" dirty="0" err="1">
                <a:latin typeface="Times New Roman" panose="02020603050405020304" pitchFamily="18" charset="0"/>
                <a:cs typeface="Times New Roman" pitchFamily="18" charset="0"/>
              </a:rPr>
              <a:t>tỉnh</a:t>
            </a:r>
            <a:r>
              <a:rPr lang="en-US" dirty="0">
                <a:latin typeface="Times New Roman" panose="02020603050405020304" pitchFamily="18" charset="0"/>
                <a:cs typeface="Times New Roman" pitchFamily="18" charset="0"/>
              </a:rPr>
              <a:t>).</a:t>
            </a:r>
          </a:p>
        </p:txBody>
      </p:sp>
    </p:spTree>
    <p:extLst>
      <p:ext uri="{BB962C8B-B14F-4D97-AF65-F5344CB8AC3E}">
        <p14:creationId xmlns:p14="http://schemas.microsoft.com/office/powerpoint/2010/main" val="148258303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70FD6-2BAF-A220-51A4-8270119E505C}"/>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FC133F5-A5FC-DC48-4CD3-A1EFAEE50DC0}"/>
              </a:ext>
            </a:extLst>
          </p:cNvPr>
          <p:cNvSpPr/>
          <p:nvPr/>
        </p:nvSpPr>
        <p:spPr>
          <a:xfrm>
            <a:off x="3962400" y="4095750"/>
            <a:ext cx="2286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6957B04-93CC-3526-AE92-B96A532CBCB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685800"/>
          </a:xfrm>
          <a:prstGeom prst="rect">
            <a:avLst/>
          </a:prstGeom>
          <a:solidFill>
            <a:srgbClr val="FF0000"/>
          </a:solidFill>
          <a:ln>
            <a:noFill/>
          </a:ln>
          <a:effectLst/>
        </p:spPr>
      </p:pic>
      <p:sp>
        <p:nvSpPr>
          <p:cNvPr id="4" name="Rectangle 1">
            <a:extLst>
              <a:ext uri="{FF2B5EF4-FFF2-40B4-BE49-F238E27FC236}">
                <a16:creationId xmlns:a16="http://schemas.microsoft.com/office/drawing/2014/main" id="{4F93371F-7191-A173-EFC5-8E6351B295F3}"/>
              </a:ext>
            </a:extLst>
          </p:cNvPr>
          <p:cNvSpPr>
            <a:spLocks noChangeArrowheads="1"/>
          </p:cNvSpPr>
          <p:nvPr/>
        </p:nvSpPr>
        <p:spPr bwMode="auto">
          <a:xfrm>
            <a:off x="2243138" y="11461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en-US" sz="1800" b="0" i="0" u="none" strike="noStrike" cap="none" normalizeH="0" baseline="0">
                <a:ln>
                  <a:noFill/>
                </a:ln>
                <a:solidFill>
                  <a:schemeClr val="tx1"/>
                </a:solidFill>
                <a:effectLst/>
                <a:latin typeface="Arial" pitchFamily="34" charset="0"/>
                <a:cs typeface="Arial" pitchFamily="34" charset="0"/>
              </a:rPr>
            </a:b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6" name="Parallelogram 5">
            <a:extLst>
              <a:ext uri="{FF2B5EF4-FFF2-40B4-BE49-F238E27FC236}">
                <a16:creationId xmlns:a16="http://schemas.microsoft.com/office/drawing/2014/main" id="{E40EE1B2-A7CD-E470-4996-6D37B99067DF}"/>
              </a:ext>
            </a:extLst>
          </p:cNvPr>
          <p:cNvSpPr/>
          <p:nvPr/>
        </p:nvSpPr>
        <p:spPr>
          <a:xfrm>
            <a:off x="76200" y="268846"/>
            <a:ext cx="8991600" cy="321704"/>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Times New Roman" panose="02020603050405020304" pitchFamily="18" charset="0"/>
                <a:cs typeface="Times New Roman" panose="02020603050405020304" pitchFamily="18" charset="0"/>
              </a:rPr>
              <a:t>VII. MỘT SỐ KIẾN NGHỊ ĐỐI VỚI CÁC SỞ, NGÀNH, ĐỊA PHƯƠNG</a:t>
            </a:r>
            <a:endParaRPr lang="en-US" sz="1600" b="1"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E90AE6C8-D837-921B-B7A6-BA4DC2FD57B2}"/>
              </a:ext>
            </a:extLst>
          </p:cNvPr>
          <p:cNvSpPr/>
          <p:nvPr/>
        </p:nvSpPr>
        <p:spPr>
          <a:xfrm>
            <a:off x="213380" y="666750"/>
            <a:ext cx="8742635" cy="4408002"/>
          </a:xfrm>
          <a:prstGeom prst="rect">
            <a:avLst/>
          </a:prstGeom>
        </p:spPr>
        <p:txBody>
          <a:bodyPr wrap="square">
            <a:spAutoFit/>
          </a:bodyPr>
          <a:lstStyle/>
          <a:p>
            <a:pPr marL="342900" indent="-342900" algn="just">
              <a:lnSpc>
                <a:spcPct val="110000"/>
              </a:lnSpc>
              <a:spcBef>
                <a:spcPts val="600"/>
              </a:spcBef>
              <a:buFont typeface="+mj-lt"/>
              <a:buAutoNum type="arabicPeriod"/>
            </a:pPr>
            <a:r>
              <a:rPr lang="en-US" sz="1700" dirty="0">
                <a:latin typeface="Times New Roman" panose="02020603050405020304" pitchFamily="18" charset="0"/>
                <a:cs typeface="Times New Roman" pitchFamily="18" charset="0"/>
              </a:rPr>
              <a:t>Các </a:t>
            </a:r>
            <a:r>
              <a:rPr lang="en-US" sz="1700" dirty="0" err="1">
                <a:latin typeface="Times New Roman" panose="02020603050405020304" pitchFamily="18" charset="0"/>
                <a:cs typeface="Times New Roman" pitchFamily="18" charset="0"/>
              </a:rPr>
              <a:t>sở</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ngành</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địa</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phương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tập</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trung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triển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khai</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thực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hiện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các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nhiệm</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vụ</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trọng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tâm</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theo</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Quyết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định</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của</a:t>
            </a:r>
            <a:r>
              <a:rPr lang="en-US" sz="1700" dirty="0">
                <a:latin typeface="Times New Roman" panose="02020603050405020304" pitchFamily="18" charset="0"/>
                <a:cs typeface="Times New Roman" pitchFamily="18" charset="0"/>
              </a:rPr>
              <a:t> UBND </a:t>
            </a:r>
            <a:r>
              <a:rPr lang="en-US" sz="1700" dirty="0" err="1">
                <a:latin typeface="Times New Roman" panose="02020603050405020304" pitchFamily="18" charset="0"/>
                <a:cs typeface="Times New Roman" pitchFamily="18" charset="0"/>
              </a:rPr>
              <a:t>tỉnh</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bảo</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đảm</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tiến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độ</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chất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lượng</a:t>
            </a:r>
            <a:r>
              <a:rPr lang="en-US" sz="1700" dirty="0">
                <a:latin typeface="Times New Roman" panose="02020603050405020304" pitchFamily="18" charset="0"/>
                <a:cs typeface="Times New Roman" pitchFamily="18" charset="0"/>
              </a:rPr>
              <a:t>.</a:t>
            </a:r>
          </a:p>
          <a:p>
            <a:pPr marL="342900" indent="-342900" algn="just">
              <a:lnSpc>
                <a:spcPct val="110000"/>
              </a:lnSpc>
              <a:spcBef>
                <a:spcPts val="600"/>
              </a:spcBef>
              <a:buFont typeface="+mj-lt"/>
              <a:buAutoNum type="arabicPeriod"/>
            </a:pPr>
            <a:r>
              <a:rPr lang="en-US" sz="1700" dirty="0">
                <a:latin typeface="Times New Roman" panose="02020603050405020304" pitchFamily="18" charset="0"/>
                <a:cs typeface="Times New Roman" pitchFamily="18" charset="0"/>
              </a:rPr>
              <a:t>Các </a:t>
            </a:r>
            <a:r>
              <a:rPr lang="en-US" sz="1700" dirty="0" err="1">
                <a:latin typeface="Times New Roman" panose="02020603050405020304" pitchFamily="18" charset="0"/>
                <a:cs typeface="Times New Roman" pitchFamily="18" charset="0"/>
              </a:rPr>
              <a:t>sở</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ngành</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rà</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soát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phản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hồi</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các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văn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bản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của</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địa</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phương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cấp</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xã</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đề</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nghị</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hỗ</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trợ</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hướng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dẫn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giải</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quyết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các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vấn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đề</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chuyên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môn</a:t>
            </a:r>
            <a:r>
              <a:rPr lang="en-US" sz="1700" dirty="0">
                <a:latin typeface="Times New Roman" panose="02020603050405020304" pitchFamily="18" charset="0"/>
                <a:cs typeface="Times New Roman" pitchFamily="18" charset="0"/>
              </a:rPr>
              <a:t>.</a:t>
            </a:r>
          </a:p>
          <a:p>
            <a:pPr marL="342900" indent="-342900" algn="just">
              <a:lnSpc>
                <a:spcPct val="110000"/>
              </a:lnSpc>
              <a:spcBef>
                <a:spcPts val="600"/>
              </a:spcBef>
              <a:buFont typeface="+mj-lt"/>
              <a:buAutoNum type="arabicPeriod"/>
            </a:pPr>
            <a:r>
              <a:rPr lang="en-US" sz="1700" dirty="0" err="1">
                <a:latin typeface="Times New Roman" panose="02020603050405020304" pitchFamily="18" charset="0"/>
                <a:cs typeface="Times New Roman" pitchFamily="18" charset="0"/>
              </a:rPr>
              <a:t>Sở</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Giáo</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dục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và</a:t>
            </a:r>
            <a:r>
              <a:rPr lang="en-US" sz="1700" dirty="0">
                <a:latin typeface="Times New Roman" panose="02020603050405020304" pitchFamily="18" charset="0"/>
                <a:cs typeface="Times New Roman" pitchFamily="18" charset="0"/>
              </a:rPr>
              <a:t> Đào </a:t>
            </a:r>
            <a:r>
              <a:rPr lang="en-US" sz="1700" dirty="0" err="1">
                <a:latin typeface="Times New Roman" panose="02020603050405020304" pitchFamily="18" charset="0"/>
                <a:cs typeface="Times New Roman" pitchFamily="18" charset="0"/>
              </a:rPr>
              <a:t>tạo</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phối</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hợp</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với</a:t>
            </a:r>
            <a:r>
              <a:rPr lang="en-US" sz="1700" dirty="0">
                <a:latin typeface="Times New Roman" panose="02020603050405020304" pitchFamily="18" charset="0"/>
                <a:cs typeface="Times New Roman" pitchFamily="18" charset="0"/>
              </a:rPr>
              <a:t> Công an </a:t>
            </a:r>
            <a:r>
              <a:rPr lang="en-US" sz="1700" dirty="0" err="1">
                <a:latin typeface="Times New Roman" panose="02020603050405020304" pitchFamily="18" charset="0"/>
                <a:cs typeface="Times New Roman" pitchFamily="18" charset="0"/>
              </a:rPr>
              <a:t>tỉnh</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triển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khai</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hướng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dẫn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đề</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nghị</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các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cơ</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sở</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giáo</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dục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không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yêu</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cầu</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học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sinh</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nộp</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giấy</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xác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nhận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cư</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trú</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khi</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làm</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hồ</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sơ</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nhập</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học</a:t>
            </a:r>
            <a:r>
              <a:rPr lang="en-US" sz="1700" dirty="0">
                <a:latin typeface="Times New Roman" panose="02020603050405020304" pitchFamily="18" charset="0"/>
                <a:cs typeface="Times New Roman" pitchFamily="18" charset="0"/>
              </a:rPr>
              <a:t>.</a:t>
            </a:r>
          </a:p>
          <a:p>
            <a:pPr marL="342900" indent="-342900" algn="just">
              <a:lnSpc>
                <a:spcPct val="110000"/>
              </a:lnSpc>
              <a:spcBef>
                <a:spcPts val="600"/>
              </a:spcBef>
              <a:buFont typeface="+mj-lt"/>
              <a:buAutoNum type="arabicPeriod"/>
            </a:pPr>
            <a:r>
              <a:rPr lang="en-US" sz="1700" dirty="0">
                <a:latin typeface="Times New Roman" panose="02020603050405020304" pitchFamily="18" charset="0"/>
                <a:cs typeface="Times New Roman" pitchFamily="18" charset="0"/>
              </a:rPr>
              <a:t>Các </a:t>
            </a:r>
            <a:r>
              <a:rPr lang="en-US" sz="1700" dirty="0" err="1">
                <a:latin typeface="Times New Roman" panose="02020603050405020304" pitchFamily="18" charset="0"/>
                <a:cs typeface="Times New Roman" pitchFamily="18" charset="0"/>
              </a:rPr>
              <a:t>sở</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ngành</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địa</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phương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phối</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hợp</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triển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khai</a:t>
            </a:r>
            <a:r>
              <a:rPr lang="en-US" sz="1700" dirty="0">
                <a:latin typeface="Times New Roman" panose="02020603050405020304" pitchFamily="18" charset="0"/>
                <a:cs typeface="Times New Roman" pitchFamily="18" charset="0"/>
              </a:rPr>
              <a:t> </a:t>
            </a:r>
            <a:r>
              <a:rPr lang="vi-VN" sz="1700" dirty="0">
                <a:latin typeface="Times New Roman" panose="02020603050405020304" pitchFamily="18" charset="0"/>
                <a:cs typeface="Times New Roman" pitchFamily="18" charset="0"/>
              </a:rPr>
              <a:t>“Hệ thống tiếp nhận, xử lý phản ánh, kiến nghị” để kịp thời hướng dẫn, giải đáp các khó khăn, vướng mắc cho địa phương cấp xã</a:t>
            </a:r>
            <a:r>
              <a:rPr lang="en-US" sz="1700" dirty="0">
                <a:latin typeface="Times New Roman" panose="02020603050405020304" pitchFamily="18" charset="0"/>
                <a:cs typeface="Times New Roman" pitchFamily="18" charset="0"/>
              </a:rPr>
              <a:t>.</a:t>
            </a:r>
          </a:p>
          <a:p>
            <a:pPr marL="342900" indent="-342900" algn="just">
              <a:lnSpc>
                <a:spcPct val="110000"/>
              </a:lnSpc>
              <a:spcBef>
                <a:spcPts val="600"/>
              </a:spcBef>
              <a:buFont typeface="+mj-lt"/>
              <a:buAutoNum type="arabicPeriod"/>
            </a:pPr>
            <a:r>
              <a:rPr lang="en-US" sz="1700" dirty="0">
                <a:latin typeface="Times New Roman" panose="02020603050405020304" pitchFamily="18" charset="0"/>
                <a:cs typeface="Times New Roman" pitchFamily="18" charset="0"/>
              </a:rPr>
              <a:t>UBND </a:t>
            </a:r>
            <a:r>
              <a:rPr lang="en-US" sz="1700" dirty="0" err="1">
                <a:latin typeface="Times New Roman" panose="02020603050405020304" pitchFamily="18" charset="0"/>
                <a:cs typeface="Times New Roman" pitchFamily="18" charset="0"/>
              </a:rPr>
              <a:t>cấp</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xã</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căn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cứ</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các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quy</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định</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pháp</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luật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chủ</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động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giải</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quyết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các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công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việc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theo</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thẩm</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quyền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Khẩn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trương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hoàn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thành</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việc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mua</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sắm</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nâng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cấp</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bổ</a:t>
            </a:r>
            <a:r>
              <a:rPr lang="en-US" sz="1700" dirty="0">
                <a:latin typeface="Times New Roman" panose="02020603050405020304" pitchFamily="18" charset="0"/>
                <a:cs typeface="Times New Roman" pitchFamily="18" charset="0"/>
              </a:rPr>
              <a:t> sung </a:t>
            </a:r>
            <a:r>
              <a:rPr lang="en-US" sz="1700" dirty="0" err="1">
                <a:latin typeface="Times New Roman" panose="02020603050405020304" pitchFamily="18" charset="0"/>
                <a:cs typeface="Times New Roman" pitchFamily="18" charset="0"/>
              </a:rPr>
              <a:t>trang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thiết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bị</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giải</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quyết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dứt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điểm</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các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hồ</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sơ</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đất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đai</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tiếp</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nhận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trước</a:t>
            </a:r>
            <a:r>
              <a:rPr lang="en-US" sz="1700" dirty="0">
                <a:latin typeface="Times New Roman" panose="02020603050405020304" pitchFamily="18" charset="0"/>
                <a:cs typeface="Times New Roman" pitchFamily="18" charset="0"/>
              </a:rPr>
              <a:t> 01/7/2025 </a:t>
            </a:r>
            <a:r>
              <a:rPr lang="en-US" sz="1700" dirty="0" err="1">
                <a:latin typeface="Times New Roman" panose="02020603050405020304" pitchFamily="18" charset="0"/>
                <a:cs typeface="Times New Roman" pitchFamily="18" charset="0"/>
              </a:rPr>
              <a:t>còn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tồn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đọng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Tiếp</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tục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triển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khai</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thực</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hiện</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nhiệm</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vụ</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trọng</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tâm</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theo</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Quyết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định</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số</a:t>
            </a:r>
            <a:r>
              <a:rPr lang="en-US" sz="1700" dirty="0">
                <a:latin typeface="Times New Roman" panose="02020603050405020304" pitchFamily="18" charset="0"/>
                <a:cs typeface="Times New Roman" pitchFamily="18" charset="0"/>
              </a:rPr>
              <a:t> 03/QĐ-UBND </a:t>
            </a:r>
            <a:r>
              <a:rPr lang="en-US" sz="1700" dirty="0" err="1">
                <a:latin typeface="Times New Roman" panose="02020603050405020304" pitchFamily="18" charset="0"/>
                <a:cs typeface="Times New Roman" pitchFamily="18" charset="0"/>
              </a:rPr>
              <a:t>ngày</a:t>
            </a:r>
            <a:r>
              <a:rPr lang="en-US" sz="1700" dirty="0">
                <a:latin typeface="Times New Roman" panose="02020603050405020304" pitchFamily="18" charset="0"/>
                <a:cs typeface="Times New Roman" pitchFamily="18" charset="0"/>
              </a:rPr>
              <a:t> 01/7/2025 </a:t>
            </a:r>
            <a:r>
              <a:rPr lang="en-US" sz="1700" i="1" dirty="0">
                <a:latin typeface="Times New Roman" panose="02020603050405020304" pitchFamily="18" charset="0"/>
                <a:cs typeface="Times New Roman" pitchFamily="18" charset="0"/>
              </a:rPr>
              <a:t>(</a:t>
            </a:r>
            <a:r>
              <a:rPr lang="en-US" sz="1700" i="1" dirty="0" err="1">
                <a:latin typeface="Times New Roman" panose="02020603050405020304" pitchFamily="18" charset="0"/>
                <a:cs typeface="Times New Roman" pitchFamily="18" charset="0"/>
              </a:rPr>
              <a:t>đối</a:t>
            </a:r>
            <a:r>
              <a:rPr lang="en-US" sz="1700" i="1" dirty="0">
                <a:latin typeface="Times New Roman" panose="02020603050405020304" pitchFamily="18" charset="0"/>
                <a:cs typeface="Times New Roman" pitchFamily="18" charset="0"/>
              </a:rPr>
              <a:t> </a:t>
            </a:r>
            <a:r>
              <a:rPr lang="en-US" sz="1700" i="1" dirty="0" err="1">
                <a:latin typeface="Times New Roman" panose="02020603050405020304" pitchFamily="18" charset="0"/>
                <a:cs typeface="Times New Roman" pitchFamily="18" charset="0"/>
              </a:rPr>
              <a:t>với</a:t>
            </a:r>
            <a:r>
              <a:rPr lang="en-US" sz="1700" i="1" dirty="0">
                <a:latin typeface="Times New Roman" panose="02020603050405020304" pitchFamily="18" charset="0"/>
                <a:cs typeface="Times New Roman" pitchFamily="18" charset="0"/>
              </a:rPr>
              <a:t> 58 </a:t>
            </a:r>
            <a:r>
              <a:rPr lang="en-US" sz="1700" i="1" dirty="0" err="1">
                <a:latin typeface="Times New Roman" panose="02020603050405020304" pitchFamily="18" charset="0"/>
                <a:cs typeface="Times New Roman" pitchFamily="18" charset="0"/>
              </a:rPr>
              <a:t>xã</a:t>
            </a:r>
            <a:r>
              <a:rPr lang="en-US" sz="1700" i="1" dirty="0">
                <a:latin typeface="Times New Roman" panose="02020603050405020304" pitchFamily="18" charset="0"/>
                <a:cs typeface="Times New Roman" pitchFamily="18" charset="0"/>
              </a:rPr>
              <a:t>, </a:t>
            </a:r>
            <a:r>
              <a:rPr lang="en-US" sz="1700" i="1" dirty="0" err="1">
                <a:latin typeface="Times New Roman" panose="02020603050405020304" pitchFamily="18" charset="0"/>
                <a:cs typeface="Times New Roman" pitchFamily="18" charset="0"/>
              </a:rPr>
              <a:t>phường</a:t>
            </a:r>
            <a:r>
              <a:rPr lang="en-US" sz="1700" i="1" dirty="0">
                <a:latin typeface="Times New Roman" panose="02020603050405020304" pitchFamily="18" charset="0"/>
                <a:cs typeface="Times New Roman" pitchFamily="18" charset="0"/>
              </a:rPr>
              <a:t> </a:t>
            </a:r>
            <a:r>
              <a:rPr lang="en-US" sz="1700" i="1" dirty="0" err="1">
                <a:latin typeface="Times New Roman" panose="02020603050405020304" pitchFamily="18" charset="0"/>
                <a:cs typeface="Times New Roman" pitchFamily="18" charset="0"/>
              </a:rPr>
              <a:t>thuộc</a:t>
            </a:r>
            <a:r>
              <a:rPr lang="en-US" sz="1700" i="1" dirty="0">
                <a:latin typeface="Times New Roman" panose="02020603050405020304" pitchFamily="18" charset="0"/>
                <a:cs typeface="Times New Roman" pitchFamily="18" charset="0"/>
              </a:rPr>
              <a:t> Bình Định </a:t>
            </a:r>
            <a:r>
              <a:rPr lang="en-US" sz="1700" i="1" dirty="0" err="1">
                <a:latin typeface="Times New Roman" panose="02020603050405020304" pitchFamily="18" charset="0"/>
                <a:cs typeface="Times New Roman" pitchFamily="18" charset="0"/>
              </a:rPr>
              <a:t>cũ</a:t>
            </a:r>
            <a:r>
              <a:rPr lang="en-US" sz="1700" i="1"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và</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Quyết</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định</a:t>
            </a:r>
            <a:r>
              <a:rPr lang="en-US" sz="1700" dirty="0">
                <a:latin typeface="Times New Roman" panose="02020603050405020304" pitchFamily="18" charset="0"/>
                <a:cs typeface="Times New Roman" pitchFamily="18" charset="0"/>
              </a:rPr>
              <a:t> </a:t>
            </a:r>
            <a:r>
              <a:rPr lang="en-US" sz="1700" dirty="0" err="1">
                <a:latin typeface="Times New Roman" panose="02020603050405020304" pitchFamily="18" charset="0"/>
                <a:cs typeface="Times New Roman" pitchFamily="18" charset="0"/>
              </a:rPr>
              <a:t>số</a:t>
            </a:r>
            <a:r>
              <a:rPr lang="en-US" sz="1700" dirty="0">
                <a:latin typeface="Times New Roman" panose="02020603050405020304" pitchFamily="18" charset="0"/>
                <a:cs typeface="Times New Roman" pitchFamily="18" charset="0"/>
              </a:rPr>
              <a:t> 889/QĐ-UBND </a:t>
            </a:r>
            <a:r>
              <a:rPr lang="en-US" sz="1700" dirty="0" err="1">
                <a:latin typeface="Times New Roman" panose="02020603050405020304" pitchFamily="18" charset="0"/>
                <a:cs typeface="Times New Roman" pitchFamily="18" charset="0"/>
              </a:rPr>
              <a:t>ngày</a:t>
            </a:r>
            <a:r>
              <a:rPr lang="en-US" sz="1700" dirty="0">
                <a:latin typeface="Times New Roman" panose="02020603050405020304" pitchFamily="18" charset="0"/>
                <a:cs typeface="Times New Roman" pitchFamily="18" charset="0"/>
              </a:rPr>
              <a:t> 25/7/2025 </a:t>
            </a:r>
            <a:r>
              <a:rPr lang="en-US" sz="1700" i="1" dirty="0">
                <a:latin typeface="Times New Roman" panose="02020603050405020304" pitchFamily="18" charset="0"/>
                <a:cs typeface="Times New Roman" pitchFamily="18" charset="0"/>
              </a:rPr>
              <a:t>(</a:t>
            </a:r>
            <a:r>
              <a:rPr lang="en-US" sz="1700" i="1" dirty="0" err="1">
                <a:latin typeface="Times New Roman" panose="02020603050405020304" pitchFamily="18" charset="0"/>
                <a:cs typeface="Times New Roman" pitchFamily="18" charset="0"/>
              </a:rPr>
              <a:t>đối</a:t>
            </a:r>
            <a:r>
              <a:rPr lang="en-US" sz="1700" i="1" dirty="0">
                <a:latin typeface="Times New Roman" panose="02020603050405020304" pitchFamily="18" charset="0"/>
                <a:cs typeface="Times New Roman" pitchFamily="18" charset="0"/>
              </a:rPr>
              <a:t> </a:t>
            </a:r>
            <a:r>
              <a:rPr lang="en-US" sz="1700" i="1" dirty="0" err="1">
                <a:latin typeface="Times New Roman" panose="02020603050405020304" pitchFamily="18" charset="0"/>
                <a:cs typeface="Times New Roman" pitchFamily="18" charset="0"/>
              </a:rPr>
              <a:t>với</a:t>
            </a:r>
            <a:r>
              <a:rPr lang="en-US" sz="1700" i="1" dirty="0">
                <a:latin typeface="Times New Roman" panose="02020603050405020304" pitchFamily="18" charset="0"/>
                <a:cs typeface="Times New Roman" pitchFamily="18" charset="0"/>
              </a:rPr>
              <a:t> 77 </a:t>
            </a:r>
            <a:r>
              <a:rPr lang="en-US" sz="1700" i="1" dirty="0" err="1">
                <a:latin typeface="Times New Roman" panose="02020603050405020304" pitchFamily="18" charset="0"/>
                <a:cs typeface="Times New Roman" pitchFamily="18" charset="0"/>
              </a:rPr>
              <a:t>xã</a:t>
            </a:r>
            <a:r>
              <a:rPr lang="en-US" sz="1700" i="1" dirty="0">
                <a:latin typeface="Times New Roman" panose="02020603050405020304" pitchFamily="18" charset="0"/>
                <a:cs typeface="Times New Roman" pitchFamily="18" charset="0"/>
              </a:rPr>
              <a:t>, </a:t>
            </a:r>
            <a:r>
              <a:rPr lang="en-US" sz="1700" i="1" dirty="0" err="1">
                <a:latin typeface="Times New Roman" panose="02020603050405020304" pitchFamily="18" charset="0"/>
                <a:cs typeface="Times New Roman" pitchFamily="18" charset="0"/>
              </a:rPr>
              <a:t>phường</a:t>
            </a:r>
            <a:r>
              <a:rPr lang="en-US" sz="1700" i="1" dirty="0">
                <a:latin typeface="Times New Roman" panose="02020603050405020304" pitchFamily="18" charset="0"/>
                <a:cs typeface="Times New Roman" pitchFamily="18" charset="0"/>
              </a:rPr>
              <a:t> </a:t>
            </a:r>
            <a:r>
              <a:rPr lang="en-US" sz="1700" i="1" dirty="0" err="1">
                <a:latin typeface="Times New Roman" panose="02020603050405020304" pitchFamily="18" charset="0"/>
                <a:cs typeface="Times New Roman" pitchFamily="18" charset="0"/>
              </a:rPr>
              <a:t>thuộc</a:t>
            </a:r>
            <a:r>
              <a:rPr lang="en-US" sz="1700" i="1" dirty="0">
                <a:latin typeface="Times New Roman" panose="02020603050405020304" pitchFamily="18" charset="0"/>
                <a:cs typeface="Times New Roman" pitchFamily="18" charset="0"/>
              </a:rPr>
              <a:t> Gia Lai </a:t>
            </a:r>
            <a:r>
              <a:rPr lang="en-US" sz="1700" i="1" dirty="0" err="1">
                <a:latin typeface="Times New Roman" panose="02020603050405020304" pitchFamily="18" charset="0"/>
                <a:cs typeface="Times New Roman" pitchFamily="18" charset="0"/>
              </a:rPr>
              <a:t>cũ</a:t>
            </a:r>
            <a:r>
              <a:rPr lang="en-US" sz="1700" i="1" dirty="0">
                <a:latin typeface="Times New Roman" panose="02020603050405020304" pitchFamily="18" charset="0"/>
                <a:cs typeface="Times New Roman" pitchFamily="18" charset="0"/>
              </a:rPr>
              <a:t>). </a:t>
            </a:r>
          </a:p>
        </p:txBody>
      </p:sp>
    </p:spTree>
    <p:extLst>
      <p:ext uri="{BB962C8B-B14F-4D97-AF65-F5344CB8AC3E}">
        <p14:creationId xmlns:p14="http://schemas.microsoft.com/office/powerpoint/2010/main" val="394676834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2"/>
          <p:cNvPicPr/>
          <p:nvPr/>
        </p:nvPicPr>
        <p:blipFill>
          <a:blip r:embed="rId3" cstate="print"/>
          <a:stretch>
            <a:fillRect/>
          </a:stretch>
        </p:blipFill>
        <p:spPr>
          <a:xfrm>
            <a:off x="381000" y="1200151"/>
            <a:ext cx="2514600" cy="2438400"/>
          </a:xfrm>
          <a:prstGeom prst="rect">
            <a:avLst/>
          </a:prstGeom>
        </p:spPr>
      </p:pic>
      <p:sp>
        <p:nvSpPr>
          <p:cNvPr id="5" name="object 3"/>
          <p:cNvSpPr txBox="1">
            <a:spLocks noGrp="1"/>
          </p:cNvSpPr>
          <p:nvPr>
            <p:ph type="title"/>
          </p:nvPr>
        </p:nvSpPr>
        <p:spPr>
          <a:xfrm>
            <a:off x="2971800" y="1962150"/>
            <a:ext cx="5735320" cy="635000"/>
          </a:xfrm>
          <a:prstGeom prst="rect">
            <a:avLst/>
          </a:prstGeom>
        </p:spPr>
        <p:txBody>
          <a:bodyPr vert="horz" wrap="square" lIns="0" tIns="12700" rIns="0" bIns="0" rtlCol="0">
            <a:spAutoFit/>
          </a:bodyPr>
          <a:lstStyle/>
          <a:p>
            <a:pPr marL="12700">
              <a:lnSpc>
                <a:spcPct val="100000"/>
              </a:lnSpc>
              <a:spcBef>
                <a:spcPts val="100"/>
              </a:spcBef>
            </a:pPr>
            <a:r>
              <a:rPr sz="4000" spc="-370" dirty="0">
                <a:solidFill>
                  <a:srgbClr val="000000"/>
                </a:solidFill>
                <a:latin typeface="Verdana"/>
                <a:cs typeface="Verdana"/>
              </a:rPr>
              <a:t>TRÂN</a:t>
            </a:r>
            <a:r>
              <a:rPr sz="4000" spc="-254" dirty="0">
                <a:solidFill>
                  <a:srgbClr val="000000"/>
                </a:solidFill>
                <a:latin typeface="Verdana"/>
                <a:cs typeface="Verdana"/>
              </a:rPr>
              <a:t> </a:t>
            </a:r>
            <a:r>
              <a:rPr sz="4000" spc="-395" dirty="0">
                <a:solidFill>
                  <a:srgbClr val="000000"/>
                </a:solidFill>
                <a:latin typeface="Verdana"/>
                <a:cs typeface="Verdana"/>
              </a:rPr>
              <a:t>TRỌNG</a:t>
            </a:r>
            <a:r>
              <a:rPr sz="4000" spc="-245" dirty="0">
                <a:solidFill>
                  <a:srgbClr val="000000"/>
                </a:solidFill>
                <a:latin typeface="Verdana"/>
                <a:cs typeface="Verdana"/>
              </a:rPr>
              <a:t> </a:t>
            </a:r>
            <a:r>
              <a:rPr sz="4000" spc="-235" dirty="0">
                <a:solidFill>
                  <a:srgbClr val="000000"/>
                </a:solidFill>
                <a:latin typeface="Verdana"/>
                <a:cs typeface="Verdana"/>
              </a:rPr>
              <a:t>CẢM</a:t>
            </a:r>
            <a:r>
              <a:rPr sz="4000" spc="-260" dirty="0">
                <a:solidFill>
                  <a:srgbClr val="000000"/>
                </a:solidFill>
                <a:latin typeface="Verdana"/>
                <a:cs typeface="Verdana"/>
              </a:rPr>
              <a:t> </a:t>
            </a:r>
            <a:r>
              <a:rPr sz="4000" spc="-390" dirty="0">
                <a:solidFill>
                  <a:srgbClr val="000000"/>
                </a:solidFill>
                <a:latin typeface="Verdana"/>
                <a:cs typeface="Verdana"/>
              </a:rPr>
              <a:t>ƠN!</a:t>
            </a:r>
            <a:endParaRPr sz="4000" dirty="0">
              <a:latin typeface="Verdana"/>
              <a:cs typeface="Verdana"/>
            </a:endParaRPr>
          </a:p>
        </p:txBody>
      </p:sp>
      <p:sp>
        <p:nvSpPr>
          <p:cNvPr id="6" name="object 4"/>
          <p:cNvSpPr/>
          <p:nvPr/>
        </p:nvSpPr>
        <p:spPr>
          <a:xfrm>
            <a:off x="3620540" y="2779528"/>
            <a:ext cx="1209040" cy="0"/>
          </a:xfrm>
          <a:custGeom>
            <a:avLst/>
            <a:gdLst/>
            <a:ahLst/>
            <a:cxnLst/>
            <a:rect l="l" t="t" r="r" b="b"/>
            <a:pathLst>
              <a:path w="1209040">
                <a:moveTo>
                  <a:pt x="0" y="0"/>
                </a:moveTo>
                <a:lnTo>
                  <a:pt x="1208650" y="1"/>
                </a:lnTo>
              </a:path>
            </a:pathLst>
          </a:custGeom>
          <a:ln w="57150">
            <a:solidFill>
              <a:srgbClr val="FFC000"/>
            </a:solidFill>
          </a:ln>
        </p:spPr>
        <p:txBody>
          <a:bodyPr wrap="square" lIns="0" tIns="0" rIns="0" bIns="0" rtlCol="0"/>
          <a:lstStyle/>
          <a:p>
            <a:endParaRPr/>
          </a:p>
        </p:txBody>
      </p:sp>
    </p:spTree>
    <p:extLst>
      <p:ext uri="{BB962C8B-B14F-4D97-AF65-F5344CB8AC3E}">
        <p14:creationId xmlns:p14="http://schemas.microsoft.com/office/powerpoint/2010/main" val="73351489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EE7BB88A-2B03-CB04-B131-5F0E26289238}"/>
              </a:ext>
            </a:extLst>
          </p:cNvPr>
          <p:cNvGrpSpPr/>
          <p:nvPr/>
        </p:nvGrpSpPr>
        <p:grpSpPr>
          <a:xfrm>
            <a:off x="2150021" y="742950"/>
            <a:ext cx="5393779" cy="685801"/>
            <a:chOff x="2133600" y="693913"/>
            <a:chExt cx="5410200" cy="743099"/>
          </a:xfrm>
        </p:grpSpPr>
        <p:sp>
          <p:nvSpPr>
            <p:cNvPr id="13" name="Rounded Rectangle 12"/>
            <p:cNvSpPr/>
            <p:nvPr/>
          </p:nvSpPr>
          <p:spPr>
            <a:xfrm>
              <a:off x="2133600" y="693913"/>
              <a:ext cx="5410200" cy="743099"/>
            </a:xfrm>
            <a:prstGeom prst="roundRect">
              <a:avLst>
                <a:gd name="adj" fmla="val 42473"/>
              </a:avLst>
            </a:prstGeom>
            <a:blipFill dpi="0" rotWithShape="1">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10">
              <a:extLst>
                <a:ext uri="{FF2B5EF4-FFF2-40B4-BE49-F238E27FC236}">
                  <a16:creationId xmlns:a16="http://schemas.microsoft.com/office/drawing/2014/main" id="{39D9E700-F028-9830-1F9A-916F59803E12}"/>
                </a:ext>
              </a:extLst>
            </p:cNvPr>
            <p:cNvSpPr/>
            <p:nvPr/>
          </p:nvSpPr>
          <p:spPr>
            <a:xfrm>
              <a:off x="2133600" y="837510"/>
              <a:ext cx="463104" cy="455904"/>
            </a:xfrm>
            <a:prstGeom prst="ellipse">
              <a:avLst/>
            </a:prstGeom>
            <a:ln/>
          </p:spPr>
          <p:style>
            <a:lnRef idx="1">
              <a:schemeClr val="accent3"/>
            </a:lnRef>
            <a:fillRef idx="3">
              <a:schemeClr val="accent3"/>
            </a:fillRef>
            <a:effectRef idx="2">
              <a:schemeClr val="accent3"/>
            </a:effectRef>
            <a:fontRef idx="minor">
              <a:schemeClr val="lt1"/>
            </a:fontRef>
          </p:style>
          <p:txBody>
            <a:bodyPr lIns="68580" tIns="34290" rIns="68580" bIns="34290" rtlCol="0" anchor="ctr"/>
            <a:lstStyle/>
            <a:p>
              <a:pPr algn="ctr"/>
              <a:r>
                <a:rPr lang="en-JM" sz="2000" b="1" dirty="0">
                  <a:solidFill>
                    <a:schemeClr val="bg1"/>
                  </a:solidFill>
                </a:rPr>
                <a:t>1</a:t>
              </a:r>
            </a:p>
          </p:txBody>
        </p:sp>
        <p:sp>
          <p:nvSpPr>
            <p:cNvPr id="12" name="WordArt 2"/>
            <p:cNvSpPr>
              <a:spLocks noChangeArrowheads="1" noChangeShapeType="1" noTextEdit="1"/>
            </p:cNvSpPr>
            <p:nvPr/>
          </p:nvSpPr>
          <p:spPr bwMode="auto">
            <a:xfrm>
              <a:off x="2669545" y="903537"/>
              <a:ext cx="4495000" cy="323849"/>
            </a:xfrm>
            <a:prstGeom prst="rect">
              <a:avLst/>
            </a:prstGeom>
          </p:spPr>
          <p:txBody>
            <a:bodyPr wrap="none" fromWordArt="1">
              <a:prstTxWarp prst="textPlain">
                <a:avLst>
                  <a:gd name="adj" fmla="val 50000"/>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kern="1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NHIỆM VỤ CHÍNH PHỦ, THỦ TƯỚNG CHÍNH PHỦ GIAO</a:t>
              </a:r>
              <a:endParaRPr kumimoji="0" lang="en-US" i="0" u="none" strike="noStrike" kern="10" normalizeH="0" baseline="0" noProof="0" dirty="0">
                <a:ln w="18415" cmpd="sng">
                  <a:solidFill>
                    <a:srgbClr val="FFFFFF"/>
                  </a:solidFill>
                  <a:prstDash val="solid"/>
                </a:ln>
                <a:solidFill>
                  <a:srgbClr val="FFFFFF"/>
                </a:solidFill>
                <a:effectLst>
                  <a:outerShdw blurRad="63500" dir="3600000" algn="tl" rotWithShape="0">
                    <a:srgbClr val="000000">
                      <a:alpha val="70000"/>
                    </a:srgbClr>
                  </a:outerShdw>
                </a:effectLst>
                <a:uLnTx/>
                <a:uFillTx/>
                <a:latin typeface="Arial" pitchFamily="34" charset="0"/>
                <a:cs typeface="Arial" pitchFamily="34" charset="0"/>
              </a:endParaRPr>
            </a:p>
          </p:txBody>
        </p:sp>
      </p:grpSp>
      <p:grpSp>
        <p:nvGrpSpPr>
          <p:cNvPr id="5" name="Group 4">
            <a:extLst>
              <a:ext uri="{FF2B5EF4-FFF2-40B4-BE49-F238E27FC236}">
                <a16:creationId xmlns:a16="http://schemas.microsoft.com/office/drawing/2014/main" id="{00E8061D-F7AB-B766-2552-64E65B834393}"/>
              </a:ext>
            </a:extLst>
          </p:cNvPr>
          <p:cNvGrpSpPr/>
          <p:nvPr/>
        </p:nvGrpSpPr>
        <p:grpSpPr>
          <a:xfrm>
            <a:off x="2132737" y="1492823"/>
            <a:ext cx="5426523" cy="685801"/>
            <a:chOff x="2133600" y="1537578"/>
            <a:chExt cx="5443044" cy="743099"/>
          </a:xfrm>
        </p:grpSpPr>
        <p:sp>
          <p:nvSpPr>
            <p:cNvPr id="5096" name="Rounded Rectangle 5095"/>
            <p:cNvSpPr/>
            <p:nvPr/>
          </p:nvSpPr>
          <p:spPr>
            <a:xfrm>
              <a:off x="2133600" y="1537578"/>
              <a:ext cx="5443044" cy="743099"/>
            </a:xfrm>
            <a:prstGeom prst="roundRect">
              <a:avLst>
                <a:gd name="adj" fmla="val 42473"/>
              </a:avLst>
            </a:prstGeom>
            <a:blipFill dpi="0" rotWithShape="1">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97" name="Oval 10">
              <a:extLst>
                <a:ext uri="{FF2B5EF4-FFF2-40B4-BE49-F238E27FC236}">
                  <a16:creationId xmlns:a16="http://schemas.microsoft.com/office/drawing/2014/main" id="{39D9E700-F028-9830-1F9A-916F59803E12}"/>
                </a:ext>
              </a:extLst>
            </p:cNvPr>
            <p:cNvSpPr/>
            <p:nvPr/>
          </p:nvSpPr>
          <p:spPr>
            <a:xfrm>
              <a:off x="2133600" y="1681175"/>
              <a:ext cx="463104" cy="455904"/>
            </a:xfrm>
            <a:prstGeom prst="ellipse">
              <a:avLst/>
            </a:prstGeom>
            <a:ln/>
          </p:spPr>
          <p:style>
            <a:lnRef idx="1">
              <a:schemeClr val="accent3"/>
            </a:lnRef>
            <a:fillRef idx="3">
              <a:schemeClr val="accent3"/>
            </a:fillRef>
            <a:effectRef idx="2">
              <a:schemeClr val="accent3"/>
            </a:effectRef>
            <a:fontRef idx="minor">
              <a:schemeClr val="lt1"/>
            </a:fontRef>
          </p:style>
          <p:txBody>
            <a:bodyPr lIns="68580" tIns="34290" rIns="68580" bIns="34290" rtlCol="0" anchor="ctr"/>
            <a:lstStyle/>
            <a:p>
              <a:pPr algn="ctr"/>
              <a:r>
                <a:rPr lang="en-JM" sz="2000" b="1" dirty="0">
                  <a:solidFill>
                    <a:schemeClr val="bg1"/>
                  </a:solidFill>
                </a:rPr>
                <a:t>2</a:t>
              </a:r>
            </a:p>
          </p:txBody>
        </p:sp>
        <p:sp>
          <p:nvSpPr>
            <p:cNvPr id="15" name="WordArt 2"/>
            <p:cNvSpPr>
              <a:spLocks noChangeArrowheads="1" noChangeShapeType="1" noTextEdit="1"/>
            </p:cNvSpPr>
            <p:nvPr/>
          </p:nvSpPr>
          <p:spPr bwMode="auto">
            <a:xfrm>
              <a:off x="2669545" y="1747201"/>
              <a:ext cx="4487380" cy="323849"/>
            </a:xfrm>
            <a:prstGeom prst="rect">
              <a:avLst/>
            </a:prstGeom>
          </p:spPr>
          <p:txBody>
            <a:bodyPr wrap="none" fromWordArt="1">
              <a:prstTxWarp prst="textPlain">
                <a:avLst>
                  <a:gd name="adj" fmla="val 50000"/>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kern="1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NHIỆM VỤ CÔNG TÁC TRỌNG TÂM</a:t>
              </a:r>
              <a:endParaRPr kumimoji="0" lang="en-US" i="0" u="none" strike="noStrike" kern="10" normalizeH="0" baseline="0" noProof="0" dirty="0">
                <a:ln w="18415" cmpd="sng">
                  <a:solidFill>
                    <a:srgbClr val="FFFFFF"/>
                  </a:solidFill>
                  <a:prstDash val="solid"/>
                </a:ln>
                <a:solidFill>
                  <a:srgbClr val="FFFFFF"/>
                </a:solidFill>
                <a:effectLst>
                  <a:outerShdw blurRad="63500" dir="3600000" algn="tl" rotWithShape="0">
                    <a:srgbClr val="000000">
                      <a:alpha val="70000"/>
                    </a:srgbClr>
                  </a:outerShdw>
                </a:effectLst>
                <a:uLnTx/>
                <a:uFillTx/>
                <a:latin typeface="Arial" pitchFamily="34" charset="0"/>
                <a:cs typeface="Arial" pitchFamily="34" charset="0"/>
              </a:endParaRPr>
            </a:p>
          </p:txBody>
        </p:sp>
      </p:grpSp>
      <p:grpSp>
        <p:nvGrpSpPr>
          <p:cNvPr id="4" name="Group 3">
            <a:extLst>
              <a:ext uri="{FF2B5EF4-FFF2-40B4-BE49-F238E27FC236}">
                <a16:creationId xmlns:a16="http://schemas.microsoft.com/office/drawing/2014/main" id="{0FC39C5B-1398-E78B-D499-95BD60021733}"/>
              </a:ext>
            </a:extLst>
          </p:cNvPr>
          <p:cNvGrpSpPr/>
          <p:nvPr/>
        </p:nvGrpSpPr>
        <p:grpSpPr>
          <a:xfrm>
            <a:off x="2101523" y="2311149"/>
            <a:ext cx="5393779" cy="685801"/>
            <a:chOff x="2133600" y="2447160"/>
            <a:chExt cx="5410200" cy="743099"/>
          </a:xfrm>
        </p:grpSpPr>
        <p:sp>
          <p:nvSpPr>
            <p:cNvPr id="14" name="Rounded Rectangle 13"/>
            <p:cNvSpPr/>
            <p:nvPr/>
          </p:nvSpPr>
          <p:spPr>
            <a:xfrm>
              <a:off x="2133600" y="2447160"/>
              <a:ext cx="5410200" cy="743099"/>
            </a:xfrm>
            <a:prstGeom prst="roundRect">
              <a:avLst>
                <a:gd name="adj" fmla="val 42473"/>
              </a:avLst>
            </a:prstGeom>
            <a:blipFill dpi="0" rotWithShape="1">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0">
              <a:extLst>
                <a:ext uri="{FF2B5EF4-FFF2-40B4-BE49-F238E27FC236}">
                  <a16:creationId xmlns:a16="http://schemas.microsoft.com/office/drawing/2014/main" id="{39D9E700-F028-9830-1F9A-916F59803E12}"/>
                </a:ext>
              </a:extLst>
            </p:cNvPr>
            <p:cNvSpPr/>
            <p:nvPr/>
          </p:nvSpPr>
          <p:spPr>
            <a:xfrm>
              <a:off x="2133600" y="2590757"/>
              <a:ext cx="463104" cy="455904"/>
            </a:xfrm>
            <a:prstGeom prst="ellipse">
              <a:avLst/>
            </a:prstGeom>
            <a:ln/>
          </p:spPr>
          <p:style>
            <a:lnRef idx="1">
              <a:schemeClr val="accent3"/>
            </a:lnRef>
            <a:fillRef idx="3">
              <a:schemeClr val="accent3"/>
            </a:fillRef>
            <a:effectRef idx="2">
              <a:schemeClr val="accent3"/>
            </a:effectRef>
            <a:fontRef idx="minor">
              <a:schemeClr val="lt1"/>
            </a:fontRef>
          </p:style>
          <p:txBody>
            <a:bodyPr lIns="68580" tIns="34290" rIns="68580" bIns="34290" rtlCol="0" anchor="ctr"/>
            <a:lstStyle/>
            <a:p>
              <a:pPr algn="ctr"/>
              <a:r>
                <a:rPr lang="en-JM" sz="2000" b="1" dirty="0">
                  <a:solidFill>
                    <a:schemeClr val="bg1"/>
                  </a:solidFill>
                </a:rPr>
                <a:t>3</a:t>
              </a:r>
            </a:p>
          </p:txBody>
        </p:sp>
        <p:sp>
          <p:nvSpPr>
            <p:cNvPr id="17" name="WordArt 2"/>
            <p:cNvSpPr>
              <a:spLocks noChangeArrowheads="1" noChangeShapeType="1" noTextEdit="1"/>
            </p:cNvSpPr>
            <p:nvPr/>
          </p:nvSpPr>
          <p:spPr bwMode="auto">
            <a:xfrm>
              <a:off x="2669545" y="2656784"/>
              <a:ext cx="4454536" cy="323849"/>
            </a:xfrm>
            <a:prstGeom prst="rect">
              <a:avLst/>
            </a:prstGeom>
          </p:spPr>
          <p:txBody>
            <a:bodyPr wrap="none" fromWordArt="1">
              <a:prstTxWarp prst="textPlain">
                <a:avLst>
                  <a:gd name="adj" fmla="val 50000"/>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kern="1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NHIỆM VỤ THƯỜNG XUYÊN DO UBND TỈNH GIAO</a:t>
              </a:r>
              <a:endParaRPr kumimoji="0" lang="en-US" i="0" u="none" strike="noStrike" kern="10" normalizeH="0" baseline="0" noProof="0" dirty="0">
                <a:ln w="18415" cmpd="sng">
                  <a:solidFill>
                    <a:srgbClr val="FFFFFF"/>
                  </a:solidFill>
                  <a:prstDash val="solid"/>
                </a:ln>
                <a:solidFill>
                  <a:srgbClr val="FFFFFF"/>
                </a:solidFill>
                <a:effectLst>
                  <a:outerShdw blurRad="63500" dir="3600000" algn="tl" rotWithShape="0">
                    <a:srgbClr val="000000">
                      <a:alpha val="70000"/>
                    </a:srgbClr>
                  </a:outerShdw>
                </a:effectLst>
                <a:uLnTx/>
                <a:uFillTx/>
                <a:latin typeface="Arial" pitchFamily="34" charset="0"/>
                <a:cs typeface="Arial" pitchFamily="34" charset="0"/>
              </a:endParaRPr>
            </a:p>
          </p:txBody>
        </p:sp>
      </p:grpSp>
      <p:grpSp>
        <p:nvGrpSpPr>
          <p:cNvPr id="3" name="Group 2">
            <a:extLst>
              <a:ext uri="{FF2B5EF4-FFF2-40B4-BE49-F238E27FC236}">
                <a16:creationId xmlns:a16="http://schemas.microsoft.com/office/drawing/2014/main" id="{A5CA65BF-2F38-3873-2C62-8EB6532132F4}"/>
              </a:ext>
            </a:extLst>
          </p:cNvPr>
          <p:cNvGrpSpPr/>
          <p:nvPr/>
        </p:nvGrpSpPr>
        <p:grpSpPr>
          <a:xfrm>
            <a:off x="2107337" y="3129475"/>
            <a:ext cx="5457737" cy="685801"/>
            <a:chOff x="2108376" y="4164674"/>
            <a:chExt cx="5474353" cy="743099"/>
          </a:xfrm>
        </p:grpSpPr>
        <p:sp>
          <p:nvSpPr>
            <p:cNvPr id="23" name="Rounded Rectangle 22"/>
            <p:cNvSpPr/>
            <p:nvPr/>
          </p:nvSpPr>
          <p:spPr>
            <a:xfrm>
              <a:off x="2108376" y="4164674"/>
              <a:ext cx="5474353" cy="743099"/>
            </a:xfrm>
            <a:prstGeom prst="roundRect">
              <a:avLst>
                <a:gd name="adj" fmla="val 42473"/>
              </a:avLst>
            </a:prstGeom>
            <a:blipFill dpi="0" rotWithShape="1">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a:extLst>
                <a:ext uri="{FF2B5EF4-FFF2-40B4-BE49-F238E27FC236}">
                  <a16:creationId xmlns:a16="http://schemas.microsoft.com/office/drawing/2014/main" id="{0A1EA3C5-051D-1F2F-D91A-323AA893B3A5}"/>
                </a:ext>
              </a:extLst>
            </p:cNvPr>
            <p:cNvGrpSpPr/>
            <p:nvPr/>
          </p:nvGrpSpPr>
          <p:grpSpPr>
            <a:xfrm>
              <a:off x="2133600" y="4308271"/>
              <a:ext cx="5130834" cy="455904"/>
              <a:chOff x="2133600" y="4308271"/>
              <a:chExt cx="5130834" cy="455904"/>
            </a:xfrm>
          </p:grpSpPr>
          <p:sp>
            <p:nvSpPr>
              <p:cNvPr id="24" name="Oval 10">
                <a:extLst>
                  <a:ext uri="{FF2B5EF4-FFF2-40B4-BE49-F238E27FC236}">
                    <a16:creationId xmlns:a16="http://schemas.microsoft.com/office/drawing/2014/main" id="{39D9E700-F028-9830-1F9A-916F59803E12}"/>
                  </a:ext>
                </a:extLst>
              </p:cNvPr>
              <p:cNvSpPr/>
              <p:nvPr/>
            </p:nvSpPr>
            <p:spPr>
              <a:xfrm>
                <a:off x="2133600" y="4308271"/>
                <a:ext cx="463104" cy="455904"/>
              </a:xfrm>
              <a:prstGeom prst="ellipse">
                <a:avLst/>
              </a:prstGeom>
              <a:ln/>
            </p:spPr>
            <p:style>
              <a:lnRef idx="1">
                <a:schemeClr val="accent3"/>
              </a:lnRef>
              <a:fillRef idx="3">
                <a:schemeClr val="accent3"/>
              </a:fillRef>
              <a:effectRef idx="2">
                <a:schemeClr val="accent3"/>
              </a:effectRef>
              <a:fontRef idx="minor">
                <a:schemeClr val="lt1"/>
              </a:fontRef>
            </p:style>
            <p:txBody>
              <a:bodyPr lIns="68580" tIns="34290" rIns="68580" bIns="34290" rtlCol="0" anchor="ctr"/>
              <a:lstStyle/>
              <a:p>
                <a:pPr algn="ctr"/>
                <a:r>
                  <a:rPr lang="en-JM" sz="2000" b="1" dirty="0">
                    <a:solidFill>
                      <a:schemeClr val="bg1"/>
                    </a:solidFill>
                  </a:rPr>
                  <a:t>4</a:t>
                </a:r>
              </a:p>
            </p:txBody>
          </p:sp>
          <p:sp>
            <p:nvSpPr>
              <p:cNvPr id="25" name="WordArt 2"/>
              <p:cNvSpPr>
                <a:spLocks noChangeArrowheads="1" noChangeShapeType="1" noTextEdit="1"/>
              </p:cNvSpPr>
              <p:nvPr/>
            </p:nvSpPr>
            <p:spPr bwMode="auto">
              <a:xfrm>
                <a:off x="2669545" y="4374297"/>
                <a:ext cx="4594889" cy="323849"/>
              </a:xfrm>
              <a:prstGeom prst="rect">
                <a:avLst/>
              </a:prstGeom>
            </p:spPr>
            <p:txBody>
              <a:bodyPr wrap="none" fromWordArt="1">
                <a:prstTxWarp prst="textPlain">
                  <a:avLst>
                    <a:gd name="adj" fmla="val 50000"/>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kern="10" noProof="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KẾT QUẢ BỘ CHỈ SỐ PHỤC VỤ NGƯỜI DÂN, DOANH NGHIỆP</a:t>
                </a:r>
                <a:endParaRPr kumimoji="0" lang="en-US" i="0" u="none" strike="noStrike" kern="10" normalizeH="0" baseline="0" noProof="0" dirty="0">
                  <a:ln w="18415" cmpd="sng">
                    <a:solidFill>
                      <a:srgbClr val="FFFFFF"/>
                    </a:solidFill>
                    <a:prstDash val="solid"/>
                  </a:ln>
                  <a:solidFill>
                    <a:srgbClr val="FFFFFF"/>
                  </a:solidFill>
                  <a:effectLst>
                    <a:outerShdw blurRad="63500" dir="3600000" algn="tl" rotWithShape="0">
                      <a:srgbClr val="000000">
                        <a:alpha val="70000"/>
                      </a:srgbClr>
                    </a:outerShdw>
                  </a:effectLst>
                  <a:uLnTx/>
                  <a:uFillTx/>
                  <a:latin typeface="Arial" pitchFamily="34" charset="0"/>
                  <a:cs typeface="Arial" pitchFamily="34" charset="0"/>
                </a:endParaRPr>
              </a:p>
            </p:txBody>
          </p:sp>
        </p:grpSp>
      </p:grpSp>
      <p:sp>
        <p:nvSpPr>
          <p:cNvPr id="21" name="Parallelogram 5"/>
          <p:cNvSpPr/>
          <p:nvPr/>
        </p:nvSpPr>
        <p:spPr>
          <a:xfrm>
            <a:off x="1143000" y="133350"/>
            <a:ext cx="7086600" cy="381000"/>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Arial" pitchFamily="34" charset="0"/>
                <a:cs typeface="Arial" pitchFamily="34" charset="0"/>
              </a:rPr>
              <a:t>NỘI DUNG BÁO CÁO</a:t>
            </a:r>
            <a:endParaRPr lang="en-US" sz="1400" b="1" dirty="0">
              <a:latin typeface="Arial" pitchFamily="34" charset="0"/>
              <a:cs typeface="Arial" pitchFamily="34" charset="0"/>
            </a:endParaRPr>
          </a:p>
        </p:txBody>
      </p:sp>
      <p:grpSp>
        <p:nvGrpSpPr>
          <p:cNvPr id="7" name="Group 6">
            <a:extLst>
              <a:ext uri="{FF2B5EF4-FFF2-40B4-BE49-F238E27FC236}">
                <a16:creationId xmlns:a16="http://schemas.microsoft.com/office/drawing/2014/main" id="{3CDFB4C2-A11E-6CB0-D6C0-ECAAF97903CB}"/>
              </a:ext>
            </a:extLst>
          </p:cNvPr>
          <p:cNvGrpSpPr/>
          <p:nvPr/>
        </p:nvGrpSpPr>
        <p:grpSpPr>
          <a:xfrm>
            <a:off x="2101523" y="3966851"/>
            <a:ext cx="5457737" cy="685801"/>
            <a:chOff x="2108376" y="4164674"/>
            <a:chExt cx="5474353" cy="743099"/>
          </a:xfrm>
        </p:grpSpPr>
        <p:sp>
          <p:nvSpPr>
            <p:cNvPr id="8" name="Rounded Rectangle 22">
              <a:extLst>
                <a:ext uri="{FF2B5EF4-FFF2-40B4-BE49-F238E27FC236}">
                  <a16:creationId xmlns:a16="http://schemas.microsoft.com/office/drawing/2014/main" id="{1DB30A7B-7F06-2CDB-85A1-856E298B9A8E}"/>
                </a:ext>
              </a:extLst>
            </p:cNvPr>
            <p:cNvSpPr/>
            <p:nvPr/>
          </p:nvSpPr>
          <p:spPr>
            <a:xfrm>
              <a:off x="2108376" y="4164674"/>
              <a:ext cx="5474353" cy="743099"/>
            </a:xfrm>
            <a:prstGeom prst="roundRect">
              <a:avLst>
                <a:gd name="adj" fmla="val 42473"/>
              </a:avLst>
            </a:prstGeom>
            <a:blipFill dpi="0" rotWithShape="1">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3A4D427A-754F-2A22-9771-48AF28A77553}"/>
                </a:ext>
              </a:extLst>
            </p:cNvPr>
            <p:cNvGrpSpPr/>
            <p:nvPr/>
          </p:nvGrpSpPr>
          <p:grpSpPr>
            <a:xfrm>
              <a:off x="2133600" y="4308271"/>
              <a:ext cx="5130834" cy="455904"/>
              <a:chOff x="2133600" y="4308271"/>
              <a:chExt cx="5130834" cy="455904"/>
            </a:xfrm>
          </p:grpSpPr>
          <p:sp>
            <p:nvSpPr>
              <p:cNvPr id="10" name="Oval 10">
                <a:extLst>
                  <a:ext uri="{FF2B5EF4-FFF2-40B4-BE49-F238E27FC236}">
                    <a16:creationId xmlns:a16="http://schemas.microsoft.com/office/drawing/2014/main" id="{67DAC836-93F6-D219-D9BE-0E9F6450DB9B}"/>
                  </a:ext>
                </a:extLst>
              </p:cNvPr>
              <p:cNvSpPr/>
              <p:nvPr/>
            </p:nvSpPr>
            <p:spPr>
              <a:xfrm>
                <a:off x="2133600" y="4308271"/>
                <a:ext cx="463104" cy="455904"/>
              </a:xfrm>
              <a:prstGeom prst="ellipse">
                <a:avLst/>
              </a:prstGeom>
              <a:ln/>
            </p:spPr>
            <p:style>
              <a:lnRef idx="1">
                <a:schemeClr val="accent3"/>
              </a:lnRef>
              <a:fillRef idx="3">
                <a:schemeClr val="accent3"/>
              </a:fillRef>
              <a:effectRef idx="2">
                <a:schemeClr val="accent3"/>
              </a:effectRef>
              <a:fontRef idx="minor">
                <a:schemeClr val="lt1"/>
              </a:fontRef>
            </p:style>
            <p:txBody>
              <a:bodyPr lIns="68580" tIns="34290" rIns="68580" bIns="34290" rtlCol="0" anchor="ctr"/>
              <a:lstStyle/>
              <a:p>
                <a:pPr algn="ctr"/>
                <a:r>
                  <a:rPr lang="en-JM" sz="2000" b="1" dirty="0">
                    <a:solidFill>
                      <a:schemeClr val="bg1"/>
                    </a:solidFill>
                  </a:rPr>
                  <a:t>5</a:t>
                </a:r>
              </a:p>
            </p:txBody>
          </p:sp>
          <p:sp>
            <p:nvSpPr>
              <p:cNvPr id="11" name="WordArt 2">
                <a:extLst>
                  <a:ext uri="{FF2B5EF4-FFF2-40B4-BE49-F238E27FC236}">
                    <a16:creationId xmlns:a16="http://schemas.microsoft.com/office/drawing/2014/main" id="{ED711854-E83A-7F5F-A600-02F55E0E950A}"/>
                  </a:ext>
                </a:extLst>
              </p:cNvPr>
              <p:cNvSpPr>
                <a:spLocks noChangeArrowheads="1" noChangeShapeType="1" noTextEdit="1"/>
              </p:cNvSpPr>
              <p:nvPr/>
            </p:nvSpPr>
            <p:spPr bwMode="auto">
              <a:xfrm>
                <a:off x="2669545" y="4374297"/>
                <a:ext cx="4594889" cy="323849"/>
              </a:xfrm>
              <a:prstGeom prst="rect">
                <a:avLst/>
              </a:prstGeom>
            </p:spPr>
            <p:txBody>
              <a:bodyPr wrap="none" fromWordArt="1">
                <a:prstTxWarp prst="textPlain">
                  <a:avLst>
                    <a:gd name="adj" fmla="val 50000"/>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kern="10" noProof="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KẾT QUẢ GIẢI QUYẾT THỦ TỤC HÀNH CHÍNH</a:t>
                </a:r>
                <a:endParaRPr kumimoji="0" lang="en-US" i="0" u="none" strike="noStrike" kern="10" normalizeH="0" baseline="0" noProof="0" dirty="0">
                  <a:ln w="18415" cmpd="sng">
                    <a:solidFill>
                      <a:srgbClr val="FFFFFF"/>
                    </a:solidFill>
                    <a:prstDash val="solid"/>
                  </a:ln>
                  <a:solidFill>
                    <a:srgbClr val="FFFFFF"/>
                  </a:solidFill>
                  <a:effectLst>
                    <a:outerShdw blurRad="63500" dir="3600000" algn="tl" rotWithShape="0">
                      <a:srgbClr val="000000">
                        <a:alpha val="70000"/>
                      </a:srgbClr>
                    </a:outerShdw>
                  </a:effectLst>
                  <a:uLnTx/>
                  <a:uFillTx/>
                  <a:latin typeface="Arial" pitchFamily="34" charset="0"/>
                  <a:cs typeface="Arial" pitchFamily="34" charset="0"/>
                </a:endParaRPr>
              </a:p>
            </p:txBody>
          </p:sp>
        </p:grpSp>
      </p:grpSp>
    </p:spTree>
    <p:extLst>
      <p:ext uri="{BB962C8B-B14F-4D97-AF65-F5344CB8AC3E}">
        <p14:creationId xmlns:p14="http://schemas.microsoft.com/office/powerpoint/2010/main" val="402519786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19776" y="679538"/>
            <a:ext cx="8915400" cy="4343158"/>
          </a:xfrm>
          <a:prstGeom prst="roundRect">
            <a:avLst>
              <a:gd name="adj" fmla="val 4329"/>
            </a:avLst>
          </a:prstGeom>
          <a:ln/>
        </p:spPr>
        <p:style>
          <a:lnRef idx="2">
            <a:schemeClr val="accent4"/>
          </a:lnRef>
          <a:fillRef idx="1">
            <a:schemeClr val="lt1"/>
          </a:fillRef>
          <a:effectRef idx="0">
            <a:schemeClr val="accent4"/>
          </a:effectRef>
          <a:fontRef idx="minor">
            <a:schemeClr val="dk1"/>
          </a:fontRef>
        </p:style>
        <p:txBody>
          <a:bodyPr anchor="ctr"/>
          <a:lstStyle/>
          <a:p>
            <a:pPr marL="285750" indent="-285750" algn="just">
              <a:spcBef>
                <a:spcPts val="600"/>
              </a:spcBef>
              <a:buFont typeface="Wingdings" pitchFamily="2" charset="2"/>
              <a:buChar char="Ø"/>
              <a:defRPr/>
            </a:pPr>
            <a:endParaRPr lang="en-US" sz="2000" b="1" u="sng" dirty="0">
              <a:solidFill>
                <a:srgbClr val="0000FF"/>
              </a:solidFill>
              <a:latin typeface="Arial" pitchFamily="34" charset="0"/>
              <a:cs typeface="Arial" pitchFamily="34" charset="0"/>
            </a:endParaRPr>
          </a:p>
          <a:p>
            <a:pPr algn="just">
              <a:spcBef>
                <a:spcPts val="600"/>
              </a:spcBef>
              <a:defRPr/>
            </a:pPr>
            <a:endParaRPr lang="en-US" dirty="0">
              <a:solidFill>
                <a:srgbClr val="FF0000"/>
              </a:solidFill>
              <a:latin typeface="Arial" pitchFamily="34" charset="0"/>
              <a:cs typeface="Arial" pitchFamily="34" charset="0"/>
            </a:endParaRPr>
          </a:p>
        </p:txBody>
      </p:sp>
      <p:pic>
        <p:nvPicPr>
          <p:cNvPr id="9" name="Picture 8"/>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685800"/>
          </a:xfrm>
          <a:prstGeom prst="rect">
            <a:avLst/>
          </a:prstGeom>
          <a:solidFill>
            <a:srgbClr val="FF0000"/>
          </a:solidFill>
          <a:ln>
            <a:noFill/>
          </a:ln>
          <a:effectLst/>
        </p:spPr>
      </p:pic>
      <p:sp>
        <p:nvSpPr>
          <p:cNvPr id="40" name="TextBox 39"/>
          <p:cNvSpPr txBox="1"/>
          <p:nvPr/>
        </p:nvSpPr>
        <p:spPr>
          <a:xfrm>
            <a:off x="5549090" y="4476750"/>
            <a:ext cx="1930337" cy="307777"/>
          </a:xfrm>
          <a:prstGeom prst="rect">
            <a:avLst/>
          </a:prstGeom>
          <a:noFill/>
        </p:spPr>
        <p:txBody>
          <a:bodyPr wrap="none" rtlCol="0">
            <a:spAutoFit/>
          </a:bodyPr>
          <a:lstStyle/>
          <a:p>
            <a:pPr algn="ctr"/>
            <a:r>
              <a:rPr lang="en-US" sz="1400" b="1" dirty="0">
                <a:solidFill>
                  <a:schemeClr val="bg1"/>
                </a:solidFill>
                <a:latin typeface="Arial" pitchFamily="34" charset="0"/>
                <a:ea typeface="Lato" panose="020F0502020204030203" pitchFamily="34" charset="0"/>
                <a:cs typeface="Arial" pitchFamily="34" charset="0"/>
              </a:rPr>
              <a:t>KẾT QUẢ HỰC HIỆN</a:t>
            </a:r>
          </a:p>
        </p:txBody>
      </p:sp>
      <p:sp>
        <p:nvSpPr>
          <p:cNvPr id="4"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Parallelogram 5"/>
          <p:cNvSpPr/>
          <p:nvPr/>
        </p:nvSpPr>
        <p:spPr>
          <a:xfrm>
            <a:off x="685800" y="16367"/>
            <a:ext cx="7983540" cy="464297"/>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Arial" pitchFamily="34" charset="0"/>
                <a:cs typeface="Arial" pitchFamily="34" charset="0"/>
              </a:rPr>
              <a:t>I. NHIỆM VỤ CHÍNH PHỦ, THỦ TƯỚNG CHÍNH PHỦ GIAO</a:t>
            </a:r>
            <a:endParaRPr lang="en-US" b="1" dirty="0">
              <a:latin typeface="Arial" pitchFamily="34" charset="0"/>
              <a:cs typeface="Arial" pitchFamily="34" charset="0"/>
            </a:endParaRPr>
          </a:p>
        </p:txBody>
      </p:sp>
      <p:sp>
        <p:nvSpPr>
          <p:cNvPr id="5" name="TextBox 4">
            <a:extLst>
              <a:ext uri="{FF2B5EF4-FFF2-40B4-BE49-F238E27FC236}">
                <a16:creationId xmlns:a16="http://schemas.microsoft.com/office/drawing/2014/main" id="{FCAE765F-9635-A359-2CC0-C30BAAA5C512}"/>
              </a:ext>
            </a:extLst>
          </p:cNvPr>
          <p:cNvSpPr txBox="1"/>
          <p:nvPr/>
        </p:nvSpPr>
        <p:spPr>
          <a:xfrm>
            <a:off x="457200" y="886853"/>
            <a:ext cx="8305799" cy="3982565"/>
          </a:xfrm>
          <a:prstGeom prst="rect">
            <a:avLst/>
          </a:prstGeom>
          <a:noFill/>
        </p:spPr>
        <p:txBody>
          <a:bodyPr wrap="square" rtlCol="0">
            <a:spAutoFit/>
          </a:bodyPr>
          <a:lstStyle/>
          <a:p>
            <a:pPr marL="285750" indent="-285750" algn="just">
              <a:lnSpc>
                <a:spcPct val="120000"/>
              </a:lnSpc>
              <a:spcBef>
                <a:spcPts val="600"/>
              </a:spcBef>
              <a:buFont typeface="Wingdings" panose="05000000000000000000" pitchFamily="2" charset="2"/>
              <a:buChar char="v"/>
            </a:pPr>
            <a:r>
              <a:rPr lang="en-US" sz="2000" dirty="0" err="1">
                <a:latin typeface="Times New Roman" panose="02020603050405020304" pitchFamily="18" charset="0"/>
                <a:cs typeface="Times New Roman" panose="02020603050405020304" pitchFamily="18" charset="0"/>
              </a:rPr>
              <a:t>Lũy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đến</a:t>
            </a:r>
            <a:r>
              <a:rPr lang="en-US" sz="2000" dirty="0">
                <a:latin typeface="Times New Roman" panose="02020603050405020304" pitchFamily="18" charset="0"/>
                <a:cs typeface="Times New Roman" panose="02020603050405020304" pitchFamily="18" charset="0"/>
              </a:rPr>
              <a:t> nay, </a:t>
            </a:r>
            <a:r>
              <a:rPr lang="en-US" sz="2000" dirty="0" err="1">
                <a:latin typeface="Times New Roman" panose="02020603050405020304" pitchFamily="18" charset="0"/>
                <a:cs typeface="Times New Roman" panose="02020603050405020304" pitchFamily="18" charset="0"/>
              </a:rPr>
              <a:t>Chính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tướng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giao</a:t>
            </a:r>
            <a:r>
              <a:rPr lang="en-US" sz="2000" dirty="0">
                <a:latin typeface="Times New Roman" panose="02020603050405020304" pitchFamily="18" charset="0"/>
                <a:cs typeface="Times New Roman" panose="02020603050405020304" pitchFamily="18" charset="0"/>
              </a:rPr>
              <a:t> 23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Hệ</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dõi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Văn </a:t>
            </a:r>
            <a:r>
              <a:rPr lang="en-US" sz="2000" dirty="0" err="1">
                <a:latin typeface="Times New Roman" panose="02020603050405020304" pitchFamily="18" charset="0"/>
                <a:cs typeface="Times New Roman" panose="02020603050405020304" pitchFamily="18" charset="0"/>
              </a:rPr>
              <a:t>phòng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phủ</a:t>
            </a:r>
            <a:r>
              <a:rPr lang="en-US" sz="2000" dirty="0">
                <a:latin typeface="Times New Roman" panose="02020603050405020304" pitchFamily="18" charset="0"/>
                <a:cs typeface="Times New Roman" panose="02020603050405020304" pitchFamily="18" charset="0"/>
              </a:rPr>
              <a:t>. UBND </a:t>
            </a:r>
            <a:r>
              <a:rPr lang="en-US" sz="2000" dirty="0" err="1">
                <a:latin typeface="Times New Roman" panose="02020603050405020304" pitchFamily="18" charset="0"/>
                <a:cs typeface="Times New Roman" panose="02020603050405020304" pitchFamily="18" charset="0"/>
              </a:rPr>
              <a:t>tỉnh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chỉ</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hoàn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đúng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hạn</a:t>
            </a:r>
            <a:r>
              <a:rPr lang="en-US" sz="2000" b="1" dirty="0">
                <a:latin typeface="Times New Roman" panose="02020603050405020304" pitchFamily="18" charset="0"/>
                <a:cs typeface="Times New Roman" panose="02020603050405020304" pitchFamily="18" charset="0"/>
              </a:rPr>
              <a:t> 23/23 </a:t>
            </a:r>
            <a:r>
              <a:rPr lang="en-US" sz="2000" b="1" dirty="0" err="1">
                <a:latin typeface="Times New Roman" panose="02020603050405020304" pitchFamily="18" charset="0"/>
                <a:cs typeface="Times New Roman" panose="02020603050405020304" pitchFamily="18" charset="0"/>
              </a:rPr>
              <a:t>nhiệm</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vụ</a:t>
            </a:r>
            <a:r>
              <a:rPr lang="en-US" sz="2000" b="1" dirty="0">
                <a:latin typeface="Times New Roman" panose="02020603050405020304" pitchFamily="18" charset="0"/>
                <a:cs typeface="Times New Roman" panose="02020603050405020304" pitchFamily="18" charset="0"/>
              </a:rPr>
              <a:t>.</a:t>
            </a:r>
          </a:p>
          <a:p>
            <a:pPr marL="285750" indent="-285750" algn="just">
              <a:lnSpc>
                <a:spcPct val="120000"/>
              </a:lnSpc>
              <a:spcBef>
                <a:spcPts val="600"/>
              </a:spcBef>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Trong </a:t>
            </a:r>
            <a:r>
              <a:rPr lang="en-US" sz="2000" dirty="0" err="1">
                <a:latin typeface="Times New Roman" panose="02020603050405020304" pitchFamily="18" charset="0"/>
                <a:cs typeface="Times New Roman" panose="02020603050405020304" pitchFamily="18" charset="0"/>
              </a:rPr>
              <a:t>tháng</a:t>
            </a:r>
            <a:r>
              <a:rPr lang="en-US" sz="2000" dirty="0">
                <a:latin typeface="Times New Roman" panose="02020603050405020304" pitchFamily="18" charset="0"/>
                <a:cs typeface="Times New Roman" panose="02020603050405020304" pitchFamily="18" charset="0"/>
              </a:rPr>
              <a:t> 9, UBND </a:t>
            </a:r>
            <a:r>
              <a:rPr lang="en-US" sz="2000" dirty="0" err="1">
                <a:latin typeface="Times New Roman" panose="02020603050405020304" pitchFamily="18" charset="0"/>
                <a:cs typeface="Times New Roman" panose="02020603050405020304" pitchFamily="18" charset="0"/>
              </a:rPr>
              <a:t>tỉnh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giao</a:t>
            </a:r>
            <a:r>
              <a:rPr lang="en-US" sz="2000" dirty="0">
                <a:latin typeface="Times New Roman" panose="02020603050405020304" pitchFamily="18" charset="0"/>
                <a:cs typeface="Times New Roman" panose="02020603050405020304" pitchFamily="18" charset="0"/>
              </a:rPr>
              <a:t> 01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Khởi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công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các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công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trình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dự</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án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quy</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mô</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lớn</a:t>
            </a:r>
            <a:r>
              <a:rPr lang="en-US" sz="2000" b="1" dirty="0">
                <a:latin typeface="Times New Roman" panose="02020603050405020304" pitchFamily="18" charset="0"/>
                <a:cs typeface="Times New Roman" panose="02020603050405020304" pitchFamily="18" charset="0"/>
              </a:rPr>
              <a:t>, ý </a:t>
            </a:r>
            <a:r>
              <a:rPr lang="en-US" sz="2000" b="1" dirty="0" err="1">
                <a:latin typeface="Times New Roman" panose="02020603050405020304" pitchFamily="18" charset="0"/>
                <a:cs typeface="Times New Roman" panose="02020603050405020304" pitchFamily="18" charset="0"/>
              </a:rPr>
              <a:t>nghĩa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để</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tổ</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chức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Lễ</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khánh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thành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khởi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công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chào</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mừng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Đại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hội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đại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biểu</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toàn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quốc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lần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thứ</a:t>
            </a:r>
            <a:r>
              <a:rPr lang="en-US" sz="2000" b="1" dirty="0">
                <a:latin typeface="Times New Roman" panose="02020603050405020304" pitchFamily="18" charset="0"/>
                <a:cs typeface="Times New Roman" panose="02020603050405020304" pitchFamily="18" charset="0"/>
              </a:rPr>
              <a:t> XIV </a:t>
            </a:r>
            <a:r>
              <a:rPr lang="en-US" sz="2000" b="1" dirty="0" err="1">
                <a:latin typeface="Times New Roman" panose="02020603050405020304" pitchFamily="18" charset="0"/>
                <a:cs typeface="Times New Roman" panose="02020603050405020304" pitchFamily="18" charset="0"/>
              </a:rPr>
              <a:t>của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Đảng</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Công </a:t>
            </a:r>
            <a:r>
              <a:rPr lang="en-US" sz="2000" dirty="0" err="1">
                <a:latin typeface="Times New Roman" panose="02020603050405020304" pitchFamily="18" charset="0"/>
                <a:cs typeface="Times New Roman" panose="02020603050405020304" pitchFamily="18" charset="0"/>
              </a:rPr>
              <a:t>điện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158/CĐ-</a:t>
            </a:r>
            <a:r>
              <a:rPr lang="en-US" sz="2000" dirty="0" err="1">
                <a:latin typeface="Times New Roman" panose="02020603050405020304" pitchFamily="18" charset="0"/>
                <a:cs typeface="Times New Roman" panose="02020603050405020304" pitchFamily="18" charset="0"/>
              </a:rPr>
              <a:t>TTg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 04/9/2025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tướng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phủ</a:t>
            </a:r>
            <a:r>
              <a:rPr lang="en-US" sz="2000" dirty="0">
                <a:latin typeface="Times New Roman" panose="02020603050405020304" pitchFamily="18" charset="0"/>
                <a:cs typeface="Times New Roman" panose="02020603050405020304" pitchFamily="18" charset="0"/>
              </a:rPr>
              <a:t>).</a:t>
            </a:r>
          </a:p>
          <a:p>
            <a:pPr algn="just">
              <a:lnSpc>
                <a:spcPct val="120000"/>
              </a:lnSpc>
              <a:spcBef>
                <a:spcPts val="600"/>
              </a:spcBef>
            </a:pPr>
            <a:r>
              <a:rPr lang="en-US" sz="2000" dirty="0">
                <a:latin typeface="Times New Roman" panose="02020603050405020304" pitchFamily="18" charset="0"/>
                <a:cs typeface="Times New Roman" panose="02020603050405020304" pitchFamily="18" charset="0"/>
              </a:rPr>
              <a:t>=&gt; UBND </a:t>
            </a:r>
            <a:r>
              <a:rPr lang="en-US" sz="2000" dirty="0" err="1">
                <a:latin typeface="Times New Roman" panose="02020603050405020304" pitchFamily="18" charset="0"/>
                <a:cs typeface="Times New Roman" panose="02020603050405020304" pitchFamily="18" charset="0"/>
              </a:rPr>
              <a:t>tỉnh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ban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Công </a:t>
            </a:r>
            <a:r>
              <a:rPr lang="en-US" sz="2000" dirty="0" err="1">
                <a:latin typeface="Times New Roman" panose="02020603050405020304" pitchFamily="18" charset="0"/>
                <a:cs typeface="Times New Roman" panose="02020603050405020304" pitchFamily="18" charset="0"/>
              </a:rPr>
              <a:t>văn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4562/UBND-XDCT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 06/10/2025 </a:t>
            </a:r>
            <a:r>
              <a:rPr lang="en-US" sz="2000" dirty="0" err="1">
                <a:latin typeface="Times New Roman" panose="02020603050405020304" pitchFamily="18" charset="0"/>
                <a:cs typeface="Times New Roman" panose="02020603050405020304" pitchFamily="18" charset="0"/>
              </a:rPr>
              <a:t>đăng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ký</a:t>
            </a:r>
            <a:r>
              <a:rPr lang="en-US" sz="2000" dirty="0">
                <a:latin typeface="Times New Roman" panose="02020603050405020304" pitchFamily="18" charset="0"/>
                <a:cs typeface="Times New Roman" panose="02020603050405020304" pitchFamily="18" charset="0"/>
              </a:rPr>
              <a:t> 10 </a:t>
            </a:r>
            <a:r>
              <a:rPr lang="en-US" sz="2000" dirty="0" err="1">
                <a:latin typeface="Times New Roman" panose="02020603050405020304" pitchFamily="18" charset="0"/>
                <a:cs typeface="Times New Roman" panose="02020603050405020304" pitchFamily="18" charset="0"/>
              </a:rPr>
              <a:t>dự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trước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giao</a:t>
            </a:r>
            <a:r>
              <a:rPr lang="en-US" sz="2000" dirty="0">
                <a:latin typeface="Times New Roman" panose="02020603050405020304" pitchFamily="18" charset="0"/>
                <a:cs typeface="Times New Roman" panose="02020603050405020304" pitchFamily="18" charset="0"/>
              </a:rPr>
              <a:t>.</a:t>
            </a:r>
          </a:p>
          <a:p>
            <a:pPr marL="285750" indent="-285750" algn="just">
              <a:lnSpc>
                <a:spcPct val="120000"/>
              </a:lnSpc>
              <a:spcBef>
                <a:spcPts val="600"/>
              </a:spcBef>
              <a:buFont typeface="Wingdings" panose="05000000000000000000" pitchFamily="2" charset="2"/>
              <a:buChar char="v"/>
            </a:pPr>
            <a:endParaRPr lang="en-US" sz="2000" b="1" dirty="0">
              <a:latin typeface="Arial" pitchFamily="34" charset="0"/>
              <a:cs typeface="Arial" pitchFamily="34" charset="0"/>
            </a:endParaRPr>
          </a:p>
        </p:txBody>
      </p:sp>
    </p:spTree>
    <p:extLst>
      <p:ext uri="{BB962C8B-B14F-4D97-AF65-F5344CB8AC3E}">
        <p14:creationId xmlns:p14="http://schemas.microsoft.com/office/powerpoint/2010/main" val="27186067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20650" y="590550"/>
            <a:ext cx="8915400" cy="4442188"/>
          </a:xfrm>
          <a:prstGeom prst="roundRect">
            <a:avLst>
              <a:gd name="adj" fmla="val 4329"/>
            </a:avLst>
          </a:prstGeom>
          <a:ln/>
        </p:spPr>
        <p:style>
          <a:lnRef idx="2">
            <a:schemeClr val="accent4"/>
          </a:lnRef>
          <a:fillRef idx="1">
            <a:schemeClr val="lt1"/>
          </a:fillRef>
          <a:effectRef idx="0">
            <a:schemeClr val="accent4"/>
          </a:effectRef>
          <a:fontRef idx="minor">
            <a:schemeClr val="dk1"/>
          </a:fontRef>
        </p:style>
        <p:txBody>
          <a:bodyPr anchor="ctr"/>
          <a:lstStyle/>
          <a:p>
            <a:pPr marL="285750" indent="-285750" algn="just">
              <a:spcBef>
                <a:spcPts val="600"/>
              </a:spcBef>
              <a:buFont typeface="Wingdings" pitchFamily="2" charset="2"/>
              <a:buChar char="Ø"/>
              <a:defRPr/>
            </a:pPr>
            <a:endParaRPr lang="en-US" sz="2000" b="1" u="sng" dirty="0">
              <a:solidFill>
                <a:srgbClr val="0000FF"/>
              </a:solidFill>
              <a:latin typeface="Arial" pitchFamily="34" charset="0"/>
              <a:cs typeface="Arial" pitchFamily="34" charset="0"/>
            </a:endParaRPr>
          </a:p>
          <a:p>
            <a:pPr algn="just">
              <a:spcBef>
                <a:spcPts val="600"/>
              </a:spcBef>
              <a:defRPr/>
            </a:pPr>
            <a:endParaRPr lang="en-US" dirty="0">
              <a:solidFill>
                <a:srgbClr val="FF0000"/>
              </a:solidFill>
              <a:latin typeface="Arial" pitchFamily="34" charset="0"/>
              <a:cs typeface="Arial" pitchFamily="34" charset="0"/>
            </a:endParaRPr>
          </a:p>
        </p:txBody>
      </p:sp>
      <p:pic>
        <p:nvPicPr>
          <p:cNvPr id="9" name="Picture 8"/>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685800"/>
          </a:xfrm>
          <a:prstGeom prst="rect">
            <a:avLst/>
          </a:prstGeom>
          <a:solidFill>
            <a:srgbClr val="FF0000"/>
          </a:solidFill>
          <a:ln>
            <a:noFill/>
          </a:ln>
          <a:effectLst/>
        </p:spPr>
      </p:pic>
      <p:sp>
        <p:nvSpPr>
          <p:cNvPr id="8" name="Parallelogram 5"/>
          <p:cNvSpPr/>
          <p:nvPr/>
        </p:nvSpPr>
        <p:spPr>
          <a:xfrm>
            <a:off x="268286" y="756737"/>
            <a:ext cx="8755064" cy="330947"/>
          </a:xfrm>
          <a:prstGeom prst="parallelogram">
            <a:avLst>
              <a:gd name="adj" fmla="val 43839"/>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chemeClr val="bg1"/>
                </a:solidFill>
                <a:latin typeface="Arial" pitchFamily="34" charset="0"/>
                <a:cs typeface="Arial" pitchFamily="34" charset="0"/>
              </a:rPr>
              <a:t>1. KẾT QUẢ THỰC HIỆN NHIỆM VỤ TRỌNG TÂM THÁNG 8 CHƯA HOÀN THÀNH</a:t>
            </a:r>
            <a:endParaRPr lang="en-US" sz="1400" b="1" dirty="0">
              <a:latin typeface="Arial" pitchFamily="34" charset="0"/>
              <a:cs typeface="Arial" pitchFamily="34" charset="0"/>
            </a:endParaRPr>
          </a:p>
        </p:txBody>
      </p:sp>
      <p:sp>
        <p:nvSpPr>
          <p:cNvPr id="16" name="Parallelogram 5"/>
          <p:cNvSpPr/>
          <p:nvPr/>
        </p:nvSpPr>
        <p:spPr>
          <a:xfrm>
            <a:off x="685800" y="16367"/>
            <a:ext cx="7983540" cy="464297"/>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Arial" pitchFamily="34" charset="0"/>
                <a:cs typeface="Arial" pitchFamily="34" charset="0"/>
              </a:rPr>
              <a:t>II. NHIỆM VỤ CÔNG TÁC TRỌNG TÂM CỦA UBND TỈNH</a:t>
            </a:r>
            <a:endParaRPr lang="en-US" b="1" dirty="0">
              <a:latin typeface="Arial" pitchFamily="34" charset="0"/>
              <a:cs typeface="Arial" pitchFamily="34" charset="0"/>
            </a:endParaRPr>
          </a:p>
        </p:txBody>
      </p:sp>
      <p:sp>
        <p:nvSpPr>
          <p:cNvPr id="2" name="TextBox 1">
            <a:extLst>
              <a:ext uri="{FF2B5EF4-FFF2-40B4-BE49-F238E27FC236}">
                <a16:creationId xmlns:a16="http://schemas.microsoft.com/office/drawing/2014/main" id="{63B36CA5-DC80-46CC-CDC2-78A27F28420B}"/>
              </a:ext>
            </a:extLst>
          </p:cNvPr>
          <p:cNvSpPr txBox="1"/>
          <p:nvPr/>
        </p:nvSpPr>
        <p:spPr>
          <a:xfrm>
            <a:off x="381000" y="1317731"/>
            <a:ext cx="8305799" cy="3311419"/>
          </a:xfrm>
          <a:prstGeom prst="rect">
            <a:avLst/>
          </a:prstGeom>
          <a:noFill/>
        </p:spPr>
        <p:txBody>
          <a:bodyPr wrap="square" rtlCol="0">
            <a:spAutoFit/>
          </a:bodyPr>
          <a:lstStyle/>
          <a:p>
            <a:pPr marL="285750" indent="-285750" algn="just">
              <a:lnSpc>
                <a:spcPct val="120000"/>
              </a:lnSpc>
              <a:spcBef>
                <a:spcPts val="1000"/>
              </a:spcBef>
              <a:buFont typeface="Wingdings" panose="05000000000000000000" pitchFamily="2" charset="2"/>
              <a:buChar char="v"/>
            </a:pPr>
            <a:r>
              <a:rPr lang="en-US" dirty="0" err="1">
                <a:latin typeface="Times New Roman" panose="02020603050405020304" pitchFamily="18" charset="0"/>
                <a:cs typeface="Times New Roman" panose="02020603050405020304" pitchFamily="18" charset="0"/>
              </a:rPr>
              <a:t>Tại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xã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8, Văn </a:t>
            </a:r>
            <a:r>
              <a:rPr lang="en-US" dirty="0" err="1">
                <a:latin typeface="Times New Roman" panose="02020603050405020304" pitchFamily="18" charset="0"/>
                <a:cs typeface="Times New Roman" panose="02020603050405020304" pitchFamily="18" charset="0"/>
              </a:rPr>
              <a:t>phòng</a:t>
            </a:r>
            <a:r>
              <a:rPr lang="en-US" dirty="0">
                <a:latin typeface="Times New Roman" panose="02020603050405020304" pitchFamily="18" charset="0"/>
                <a:cs typeface="Times New Roman" panose="02020603050405020304" pitchFamily="18" charset="0"/>
              </a:rPr>
              <a:t> UBND </a:t>
            </a:r>
            <a:r>
              <a:rPr lang="en-US" dirty="0" err="1">
                <a:latin typeface="Times New Roman" panose="02020603050405020304" pitchFamily="18" charset="0"/>
                <a:cs typeface="Times New Roman" panose="02020603050405020304" pitchFamily="18" charset="0"/>
              </a:rPr>
              <a:t>tỉnh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03 </a:t>
            </a:r>
            <a:r>
              <a:rPr lang="en-US" dirty="0" err="1">
                <a:latin typeface="Times New Roman" panose="02020603050405020304" pitchFamily="18" charset="0"/>
                <a:cs typeface="Times New Roman" panose="02020603050405020304" pitchFamily="18" charset="0"/>
              </a:rPr>
              <a:t>nhiệm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chưa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gồm</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t>
            </a:r>
            <a:r>
              <a:rPr lang="en-US" b="1" dirty="0" err="1">
                <a:latin typeface="Times New Roman" panose="02020603050405020304" pitchFamily="18" charset="0"/>
                <a:cs typeface="Times New Roman" panose="02020603050405020304" pitchFamily="18" charset="0"/>
              </a:rPr>
              <a:t>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Sở</a:t>
            </a:r>
            <a:r>
              <a:rPr lang="en-US" b="1" dirty="0">
                <a:latin typeface="Times New Roman" panose="02020603050405020304" pitchFamily="18" charset="0"/>
                <a:cs typeface="Times New Roman" panose="02020603050405020304" pitchFamily="18" charset="0"/>
              </a:rPr>
              <a:t> Tài </a:t>
            </a:r>
            <a:r>
              <a:rPr lang="en-US" b="1" dirty="0" err="1">
                <a:latin typeface="Times New Roman" panose="02020603050405020304" pitchFamily="18" charset="0"/>
                <a:cs typeface="Times New Roman" panose="02020603050405020304" pitchFamily="18" charset="0"/>
              </a:rPr>
              <a:t>chính</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thảo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dẫn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an </a:t>
            </a:r>
            <a:r>
              <a:rPr lang="en-US" dirty="0" err="1">
                <a:latin typeface="Times New Roman" panose="02020603050405020304" pitchFamily="18" charset="0"/>
                <a:cs typeface="Times New Roman" panose="02020603050405020304" pitchFamily="18" charset="0"/>
              </a:rPr>
              <a:t>ninh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mạng</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(ii) </a:t>
            </a:r>
            <a:r>
              <a:rPr lang="en-US" b="1" dirty="0" err="1">
                <a:latin typeface="Times New Roman" panose="02020603050405020304" pitchFamily="18" charset="0"/>
                <a:cs typeface="Times New Roman" panose="02020603050405020304" pitchFamily="18" charset="0"/>
              </a:rPr>
              <a:t>Sở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Nội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vụ</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Cụm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đua</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(iii) </a:t>
            </a:r>
            <a:r>
              <a:rPr lang="en-US" b="1" dirty="0" err="1">
                <a:latin typeface="Times New Roman" panose="02020603050405020304" pitchFamily="18" charset="0"/>
                <a:cs typeface="Times New Roman" panose="02020603050405020304" pitchFamily="18" charset="0"/>
              </a:rPr>
              <a:t>Sở</a:t>
            </a:r>
            <a:r>
              <a:rPr lang="en-US" b="1" dirty="0">
                <a:latin typeface="Times New Roman" panose="02020603050405020304" pitchFamily="18" charset="0"/>
                <a:cs typeface="Times New Roman" panose="02020603050405020304" pitchFamily="18" charset="0"/>
              </a:rPr>
              <a:t> Y </a:t>
            </a:r>
            <a:r>
              <a:rPr lang="en-US" b="1" dirty="0" err="1">
                <a:latin typeface="Times New Roman" panose="02020603050405020304" pitchFamily="18" charset="0"/>
                <a:cs typeface="Times New Roman" panose="02020603050405020304" pitchFamily="18" charset="0"/>
              </a:rPr>
              <a:t>tế</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xét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nghiệp</a:t>
            </a:r>
            <a:r>
              <a:rPr lang="en-US" dirty="0">
                <a:latin typeface="Times New Roman" panose="02020603050405020304" pitchFamily="18" charset="0"/>
                <a:cs typeface="Times New Roman" panose="02020603050405020304" pitchFamily="18" charset="0"/>
              </a:rPr>
              <a:t> y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hạng</a:t>
            </a:r>
            <a:r>
              <a:rPr lang="en-US" dirty="0">
                <a:latin typeface="Times New Roman" panose="02020603050405020304" pitchFamily="18" charset="0"/>
                <a:cs typeface="Times New Roman" panose="02020603050405020304" pitchFamily="18" charset="0"/>
              </a:rPr>
              <a:t> III </a:t>
            </a:r>
            <a:r>
              <a:rPr lang="en-US" dirty="0" err="1">
                <a:latin typeface="Times New Roman" panose="02020603050405020304" pitchFamily="18" charset="0"/>
                <a:cs typeface="Times New Roman" panose="02020603050405020304" pitchFamily="18" charset="0"/>
              </a:rPr>
              <a:t>lên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hạng</a:t>
            </a:r>
            <a:r>
              <a:rPr lang="en-US" dirty="0">
                <a:latin typeface="Times New Roman" panose="02020603050405020304" pitchFamily="18" charset="0"/>
                <a:cs typeface="Times New Roman" panose="02020603050405020304" pitchFamily="18" charset="0"/>
              </a:rPr>
              <a:t> II.</a:t>
            </a:r>
          </a:p>
          <a:p>
            <a:pPr marL="285750" indent="-285750" algn="just">
              <a:lnSpc>
                <a:spcPct val="120000"/>
              </a:lnSpc>
              <a:spcBef>
                <a:spcPts val="1000"/>
              </a:spcBef>
              <a:buFont typeface="Wingdings" panose="05000000000000000000" pitchFamily="2" charset="2"/>
              <a:buChar char="v"/>
            </a:pP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nay, </a:t>
            </a: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01 </a:t>
            </a:r>
            <a:r>
              <a:rPr lang="en-US" dirty="0" err="1">
                <a:latin typeface="Times New Roman" panose="02020603050405020304" pitchFamily="18" charset="0"/>
                <a:cs typeface="Times New Roman" panose="02020603050405020304" pitchFamily="18" charset="0"/>
              </a:rPr>
              <a:t>nhiệm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Sở</a:t>
            </a:r>
            <a:r>
              <a:rPr lang="en-US" dirty="0">
                <a:latin typeface="Times New Roman" panose="02020603050405020304" pitchFamily="18" charset="0"/>
                <a:cs typeface="Times New Roman" panose="02020603050405020304" pitchFamily="18" charset="0"/>
              </a:rPr>
              <a:t> Y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p>
          <a:p>
            <a:pPr algn="just">
              <a:lnSpc>
                <a:spcPct val="120000"/>
              </a:lnSpc>
              <a:spcBef>
                <a:spcPts val="1000"/>
              </a:spcBef>
            </a:pPr>
            <a:r>
              <a:rPr lang="en-US" dirty="0" err="1">
                <a:latin typeface="Times New Roman" panose="02020603050405020304" pitchFamily="18" charset="0"/>
                <a:cs typeface="Times New Roman" panose="02020603050405020304" pitchFamily="18" charset="0"/>
              </a:rPr>
              <a:t>Nhiệm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xét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nghiệp</a:t>
            </a:r>
            <a:r>
              <a:rPr lang="en-US" dirty="0">
                <a:latin typeface="Times New Roman" panose="02020603050405020304" pitchFamily="18" charset="0"/>
                <a:cs typeface="Times New Roman" panose="02020603050405020304" pitchFamily="18" charset="0"/>
              </a:rPr>
              <a:t> y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hạng</a:t>
            </a:r>
            <a:r>
              <a:rPr lang="en-US" dirty="0">
                <a:latin typeface="Times New Roman" panose="02020603050405020304" pitchFamily="18" charset="0"/>
                <a:cs typeface="Times New Roman" panose="02020603050405020304" pitchFamily="18" charset="0"/>
              </a:rPr>
              <a:t> III </a:t>
            </a:r>
            <a:r>
              <a:rPr lang="en-US" dirty="0" err="1">
                <a:latin typeface="Times New Roman" panose="02020603050405020304" pitchFamily="18" charset="0"/>
                <a:cs typeface="Times New Roman" panose="02020603050405020304" pitchFamily="18" charset="0"/>
              </a:rPr>
              <a:t>lên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hạng</a:t>
            </a:r>
            <a:r>
              <a:rPr lang="en-US" dirty="0">
                <a:latin typeface="Times New Roman" panose="02020603050405020304" pitchFamily="18" charset="0"/>
                <a:cs typeface="Times New Roman" panose="02020603050405020304" pitchFamily="18" charset="0"/>
              </a:rPr>
              <a:t> II”: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sở</a:t>
            </a:r>
            <a:r>
              <a:rPr lang="en-US" dirty="0">
                <a:latin typeface="Times New Roman" panose="02020603050405020304" pitchFamily="18" charset="0"/>
                <a:cs typeface="Times New Roman" panose="02020603050405020304" pitchFamily="18" charset="0"/>
              </a:rPr>
              <a:t> ý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thẩm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Sở</a:t>
            </a:r>
            <a:r>
              <a:rPr lang="en-US" dirty="0">
                <a:latin typeface="Times New Roman" panose="02020603050405020304" pitchFamily="18" charset="0"/>
                <a:cs typeface="Times New Roman" panose="02020603050405020304" pitchFamily="18" charset="0"/>
              </a:rPr>
              <a:t> Y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gửi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thẩm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lần</a:t>
            </a: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tại</a:t>
            </a:r>
            <a:r>
              <a:rPr lang="en-US" dirty="0">
                <a:latin typeface="Times New Roman" panose="02020603050405020304" pitchFamily="18" charset="0"/>
                <a:cs typeface="Times New Roman" panose="02020603050405020304" pitchFamily="18" charset="0"/>
              </a:rPr>
              <a:t> Công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2501/SYT-TCCB </a:t>
            </a:r>
            <a:r>
              <a:rPr lang="en-US" dirty="0" err="1">
                <a:latin typeface="Times New Roman" panose="02020603050405020304" pitchFamily="18" charset="0"/>
                <a:cs typeface="Times New Roman" panose="02020603050405020304" pitchFamily="18" charset="0"/>
              </a:rPr>
              <a:t>ngày</a:t>
            </a:r>
            <a:r>
              <a:rPr lang="en-US" dirty="0">
                <a:latin typeface="Times New Roman" panose="02020603050405020304" pitchFamily="18" charset="0"/>
                <a:cs typeface="Times New Roman" panose="02020603050405020304" pitchFamily="18" charset="0"/>
              </a:rPr>
              <a:t> 18/9/2025.</a:t>
            </a:r>
          </a:p>
        </p:txBody>
      </p:sp>
    </p:spTree>
    <p:extLst>
      <p:ext uri="{BB962C8B-B14F-4D97-AF65-F5344CB8AC3E}">
        <p14:creationId xmlns:p14="http://schemas.microsoft.com/office/powerpoint/2010/main" val="301458818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CF43D-6BA1-A256-D1EE-DAC0B6526C35}"/>
            </a:ext>
          </a:extLst>
        </p:cNvPr>
        <p:cNvGrpSpPr/>
        <p:nvPr/>
      </p:nvGrpSpPr>
      <p:grpSpPr>
        <a:xfrm>
          <a:off x="0" y="0"/>
          <a:ext cx="0" cy="0"/>
          <a:chOff x="0" y="0"/>
          <a:chExt cx="0" cy="0"/>
        </a:xfrm>
      </p:grpSpPr>
      <p:sp>
        <p:nvSpPr>
          <p:cNvPr id="10" name="Rounded Rectangle 9">
            <a:extLst>
              <a:ext uri="{FF2B5EF4-FFF2-40B4-BE49-F238E27FC236}">
                <a16:creationId xmlns:a16="http://schemas.microsoft.com/office/drawing/2014/main" id="{8CDD33D4-82A8-A5C0-D927-63B340DAE584}"/>
              </a:ext>
            </a:extLst>
          </p:cNvPr>
          <p:cNvSpPr/>
          <p:nvPr/>
        </p:nvSpPr>
        <p:spPr>
          <a:xfrm>
            <a:off x="114300" y="523210"/>
            <a:ext cx="8915400" cy="4502329"/>
          </a:xfrm>
          <a:prstGeom prst="roundRect">
            <a:avLst>
              <a:gd name="adj" fmla="val 4329"/>
            </a:avLst>
          </a:prstGeom>
          <a:ln/>
        </p:spPr>
        <p:style>
          <a:lnRef idx="2">
            <a:schemeClr val="accent4"/>
          </a:lnRef>
          <a:fillRef idx="1">
            <a:schemeClr val="lt1"/>
          </a:fillRef>
          <a:effectRef idx="0">
            <a:schemeClr val="accent4"/>
          </a:effectRef>
          <a:fontRef idx="minor">
            <a:schemeClr val="dk1"/>
          </a:fontRef>
        </p:style>
        <p:txBody>
          <a:bodyPr anchor="ctr"/>
          <a:lstStyle/>
          <a:p>
            <a:pPr marL="285750" indent="-285750" algn="just">
              <a:spcBef>
                <a:spcPts val="600"/>
              </a:spcBef>
              <a:buFont typeface="Wingdings" pitchFamily="2" charset="2"/>
              <a:buChar char="Ø"/>
              <a:defRPr/>
            </a:pPr>
            <a:endParaRPr lang="en-US" sz="2000" b="1" u="sng" dirty="0">
              <a:solidFill>
                <a:srgbClr val="0000FF"/>
              </a:solidFill>
              <a:latin typeface="Arial" pitchFamily="34" charset="0"/>
              <a:cs typeface="Arial" pitchFamily="34" charset="0"/>
            </a:endParaRPr>
          </a:p>
          <a:p>
            <a:pPr algn="just">
              <a:spcBef>
                <a:spcPts val="600"/>
              </a:spcBef>
              <a:defRPr/>
            </a:pPr>
            <a:endParaRPr lang="en-US" dirty="0">
              <a:solidFill>
                <a:srgbClr val="FF0000"/>
              </a:solidFill>
              <a:latin typeface="Arial" pitchFamily="34" charset="0"/>
              <a:cs typeface="Arial" pitchFamily="34" charset="0"/>
            </a:endParaRPr>
          </a:p>
        </p:txBody>
      </p:sp>
      <p:pic>
        <p:nvPicPr>
          <p:cNvPr id="9" name="Picture 8">
            <a:extLst>
              <a:ext uri="{FF2B5EF4-FFF2-40B4-BE49-F238E27FC236}">
                <a16:creationId xmlns:a16="http://schemas.microsoft.com/office/drawing/2014/main" id="{579AE78F-7284-AA19-1010-AE95582098E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685800"/>
          </a:xfrm>
          <a:prstGeom prst="rect">
            <a:avLst/>
          </a:prstGeom>
          <a:solidFill>
            <a:srgbClr val="FF0000"/>
          </a:solidFill>
          <a:ln>
            <a:noFill/>
          </a:ln>
          <a:effectLst/>
        </p:spPr>
      </p:pic>
      <p:sp>
        <p:nvSpPr>
          <p:cNvPr id="8" name="Parallelogram 5">
            <a:extLst>
              <a:ext uri="{FF2B5EF4-FFF2-40B4-BE49-F238E27FC236}">
                <a16:creationId xmlns:a16="http://schemas.microsoft.com/office/drawing/2014/main" id="{486094C3-E3DC-D633-4B0D-883BDB912585}"/>
              </a:ext>
            </a:extLst>
          </p:cNvPr>
          <p:cNvSpPr/>
          <p:nvPr/>
        </p:nvSpPr>
        <p:spPr>
          <a:xfrm>
            <a:off x="685800" y="666992"/>
            <a:ext cx="7620000" cy="330947"/>
          </a:xfrm>
          <a:prstGeom prst="parallelogram">
            <a:avLst>
              <a:gd name="adj" fmla="val 43839"/>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Arial" pitchFamily="34" charset="0"/>
                <a:cs typeface="Arial" pitchFamily="34" charset="0"/>
              </a:rPr>
              <a:t>2. NHIỆM VỤ TRỌNG TÂM CỦA UBND TỈNH TRONG THÁNG 9/2025</a:t>
            </a:r>
            <a:endParaRPr lang="en-US" sz="1400" b="1" dirty="0">
              <a:latin typeface="Arial" pitchFamily="34" charset="0"/>
              <a:cs typeface="Arial" pitchFamily="34" charset="0"/>
            </a:endParaRPr>
          </a:p>
        </p:txBody>
      </p:sp>
      <p:sp>
        <p:nvSpPr>
          <p:cNvPr id="16" name="Parallelogram 5">
            <a:extLst>
              <a:ext uri="{FF2B5EF4-FFF2-40B4-BE49-F238E27FC236}">
                <a16:creationId xmlns:a16="http://schemas.microsoft.com/office/drawing/2014/main" id="{21CA7D12-C49A-5774-CC76-168B3D8F36BC}"/>
              </a:ext>
            </a:extLst>
          </p:cNvPr>
          <p:cNvSpPr/>
          <p:nvPr/>
        </p:nvSpPr>
        <p:spPr>
          <a:xfrm>
            <a:off x="685800" y="16367"/>
            <a:ext cx="7983540" cy="464297"/>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Arial" pitchFamily="34" charset="0"/>
                <a:cs typeface="Arial" pitchFamily="34" charset="0"/>
              </a:rPr>
              <a:t>II. NHIỆM VỤ CÔNG TÁC TRỌNG TÂM</a:t>
            </a:r>
            <a:endParaRPr lang="en-US" b="1" dirty="0">
              <a:latin typeface="Arial" pitchFamily="34" charset="0"/>
              <a:cs typeface="Arial" pitchFamily="34" charset="0"/>
            </a:endParaRPr>
          </a:p>
        </p:txBody>
      </p:sp>
      <p:graphicFrame>
        <p:nvGraphicFramePr>
          <p:cNvPr id="4" name="Table 3">
            <a:extLst>
              <a:ext uri="{FF2B5EF4-FFF2-40B4-BE49-F238E27FC236}">
                <a16:creationId xmlns:a16="http://schemas.microsoft.com/office/drawing/2014/main" id="{3553D804-06B0-5B40-56E1-003DA42B1750}"/>
              </a:ext>
            </a:extLst>
          </p:cNvPr>
          <p:cNvGraphicFramePr>
            <a:graphicFrameLocks noGrp="1"/>
          </p:cNvGraphicFramePr>
          <p:nvPr>
            <p:extLst>
              <p:ext uri="{D42A27DB-BD31-4B8C-83A1-F6EECF244321}">
                <p14:modId xmlns:p14="http://schemas.microsoft.com/office/powerpoint/2010/main" val="4204458734"/>
              </p:ext>
            </p:extLst>
          </p:nvPr>
        </p:nvGraphicFramePr>
        <p:xfrm>
          <a:off x="412750" y="1107825"/>
          <a:ext cx="8229599" cy="2103073"/>
        </p:xfrm>
        <a:graphic>
          <a:graphicData uri="http://schemas.openxmlformats.org/drawingml/2006/table">
            <a:tbl>
              <a:tblPr>
                <a:tableStyleId>{5C22544A-7EE6-4342-B048-85BDC9FD1C3A}</a:tableStyleId>
              </a:tblPr>
              <a:tblGrid>
                <a:gridCol w="452314">
                  <a:extLst>
                    <a:ext uri="{9D8B030D-6E8A-4147-A177-3AD203B41FA5}">
                      <a16:colId xmlns:a16="http://schemas.microsoft.com/office/drawing/2014/main" val="3764701756"/>
                    </a:ext>
                  </a:extLst>
                </a:gridCol>
                <a:gridCol w="1733870">
                  <a:extLst>
                    <a:ext uri="{9D8B030D-6E8A-4147-A177-3AD203B41FA5}">
                      <a16:colId xmlns:a16="http://schemas.microsoft.com/office/drawing/2014/main" val="1355391102"/>
                    </a:ext>
                  </a:extLst>
                </a:gridCol>
                <a:gridCol w="603085">
                  <a:extLst>
                    <a:ext uri="{9D8B030D-6E8A-4147-A177-3AD203B41FA5}">
                      <a16:colId xmlns:a16="http://schemas.microsoft.com/office/drawing/2014/main" val="224822389"/>
                    </a:ext>
                  </a:extLst>
                </a:gridCol>
                <a:gridCol w="603085">
                  <a:extLst>
                    <a:ext uri="{9D8B030D-6E8A-4147-A177-3AD203B41FA5}">
                      <a16:colId xmlns:a16="http://schemas.microsoft.com/office/drawing/2014/main" val="248885647"/>
                    </a:ext>
                  </a:extLst>
                </a:gridCol>
                <a:gridCol w="603085">
                  <a:extLst>
                    <a:ext uri="{9D8B030D-6E8A-4147-A177-3AD203B41FA5}">
                      <a16:colId xmlns:a16="http://schemas.microsoft.com/office/drawing/2014/main" val="1453466822"/>
                    </a:ext>
                  </a:extLst>
                </a:gridCol>
                <a:gridCol w="603085">
                  <a:extLst>
                    <a:ext uri="{9D8B030D-6E8A-4147-A177-3AD203B41FA5}">
                      <a16:colId xmlns:a16="http://schemas.microsoft.com/office/drawing/2014/main" val="4114734672"/>
                    </a:ext>
                  </a:extLst>
                </a:gridCol>
                <a:gridCol w="452314">
                  <a:extLst>
                    <a:ext uri="{9D8B030D-6E8A-4147-A177-3AD203B41FA5}">
                      <a16:colId xmlns:a16="http://schemas.microsoft.com/office/drawing/2014/main" val="270586611"/>
                    </a:ext>
                  </a:extLst>
                </a:gridCol>
                <a:gridCol w="1369506">
                  <a:extLst>
                    <a:ext uri="{9D8B030D-6E8A-4147-A177-3AD203B41FA5}">
                      <a16:colId xmlns:a16="http://schemas.microsoft.com/office/drawing/2014/main" val="3982701364"/>
                    </a:ext>
                  </a:extLst>
                </a:gridCol>
                <a:gridCol w="603085">
                  <a:extLst>
                    <a:ext uri="{9D8B030D-6E8A-4147-A177-3AD203B41FA5}">
                      <a16:colId xmlns:a16="http://schemas.microsoft.com/office/drawing/2014/main" val="1671367563"/>
                    </a:ext>
                  </a:extLst>
                </a:gridCol>
                <a:gridCol w="603085">
                  <a:extLst>
                    <a:ext uri="{9D8B030D-6E8A-4147-A177-3AD203B41FA5}">
                      <a16:colId xmlns:a16="http://schemas.microsoft.com/office/drawing/2014/main" val="2481795342"/>
                    </a:ext>
                  </a:extLst>
                </a:gridCol>
                <a:gridCol w="603085">
                  <a:extLst>
                    <a:ext uri="{9D8B030D-6E8A-4147-A177-3AD203B41FA5}">
                      <a16:colId xmlns:a16="http://schemas.microsoft.com/office/drawing/2014/main" val="2617581953"/>
                    </a:ext>
                  </a:extLst>
                </a:gridCol>
              </a:tblGrid>
              <a:tr h="397125">
                <a:tc>
                  <a:txBody>
                    <a:bodyPr/>
                    <a:lstStyle/>
                    <a:p>
                      <a:pPr algn="ctr" fontAlgn="ctr">
                        <a:buNone/>
                      </a:pPr>
                      <a:r>
                        <a:rPr lang="en-US" sz="1000" b="1" u="none" strike="noStrike" dirty="0">
                          <a:effectLst/>
                          <a:latin typeface="Times New Roman" panose="02020603050405020304" pitchFamily="18" charset="0"/>
                          <a:cs typeface="Times New Roman" panose="02020603050405020304" pitchFamily="18" charset="0"/>
                        </a:rPr>
                        <a:t>STT</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vi-VN" sz="1000" b="1" u="none" strike="noStrike" dirty="0">
                          <a:effectLst/>
                          <a:latin typeface="Times New Roman" panose="02020603050405020304" pitchFamily="18" charset="0"/>
                          <a:cs typeface="Times New Roman" panose="02020603050405020304" pitchFamily="18" charset="0"/>
                        </a:rPr>
                        <a:t>Đơn vị</a:t>
                      </a:r>
                      <a:endParaRPr lang="vi-VN"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u="none" strike="noStrike" dirty="0" err="1">
                          <a:effectLst/>
                          <a:latin typeface="Times New Roman" panose="02020603050405020304" pitchFamily="18" charset="0"/>
                          <a:cs typeface="Times New Roman" panose="02020603050405020304" pitchFamily="18" charset="0"/>
                        </a:rPr>
                        <a:t>Tổng</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số</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nhiệm</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vụ</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Đã</a:t>
                      </a:r>
                      <a:r>
                        <a:rPr lang="en-US" sz="1000" b="1" i="0" u="none" strike="noStrike" dirty="0">
                          <a:solidFill>
                            <a:srgbClr val="000000"/>
                          </a:solidFill>
                          <a:effectLst/>
                          <a:latin typeface="Times New Roman" panose="02020603050405020304" pitchFamily="18" charset="0"/>
                          <a:cs typeface="Times New Roman" panose="02020603050405020304" pitchFamily="18" charset="0"/>
                        </a:rPr>
                        <a:t> </a:t>
                      </a: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hoàn</a:t>
                      </a:r>
                      <a:r>
                        <a:rPr lang="en-US" sz="1000" b="1" i="0" u="none" strike="noStrike" dirty="0">
                          <a:solidFill>
                            <a:srgbClr val="000000"/>
                          </a:solidFill>
                          <a:effectLst/>
                          <a:latin typeface="Times New Roman" panose="02020603050405020304" pitchFamily="18" charset="0"/>
                          <a:cs typeface="Times New Roman" panose="02020603050405020304" pitchFamily="18" charset="0"/>
                        </a:rPr>
                        <a:t> </a:t>
                      </a: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thành</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u="none" strike="noStrike" dirty="0">
                          <a:effectLst/>
                          <a:latin typeface="Times New Roman" panose="02020603050405020304" pitchFamily="18" charset="0"/>
                          <a:cs typeface="Times New Roman" panose="02020603050405020304" pitchFamily="18" charset="0"/>
                        </a:rPr>
                        <a:t>Chưa </a:t>
                      </a:r>
                      <a:r>
                        <a:rPr lang="en-US" sz="1000" b="1" u="none" strike="noStrike" dirty="0" err="1">
                          <a:effectLst/>
                          <a:latin typeface="Times New Roman" panose="02020603050405020304" pitchFamily="18" charset="0"/>
                          <a:cs typeface="Times New Roman" panose="02020603050405020304" pitchFamily="18" charset="0"/>
                        </a:rPr>
                        <a:t>hoàn</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thành</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b="1" u="none" strike="noStrike" dirty="0">
                          <a:effectLst/>
                          <a:latin typeface="Times New Roman" panose="02020603050405020304" pitchFamily="18" charset="0"/>
                          <a:cs typeface="Times New Roman" panose="02020603050405020304" pitchFamily="18" charset="0"/>
                        </a:rPr>
                        <a:t>STT</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vi-VN" sz="1000" b="1" u="none" strike="noStrike" dirty="0">
                          <a:effectLst/>
                          <a:latin typeface="Times New Roman" panose="02020603050405020304" pitchFamily="18" charset="0"/>
                          <a:cs typeface="Times New Roman" panose="02020603050405020304" pitchFamily="18" charset="0"/>
                        </a:rPr>
                        <a:t>Đơn vị</a:t>
                      </a:r>
                      <a:endParaRPr lang="vi-VN"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u="none" strike="noStrike" dirty="0" err="1">
                          <a:effectLst/>
                          <a:latin typeface="Times New Roman" panose="02020603050405020304" pitchFamily="18" charset="0"/>
                          <a:cs typeface="Times New Roman" panose="02020603050405020304" pitchFamily="18" charset="0"/>
                        </a:rPr>
                        <a:t>Tổng</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số</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nhiệm</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vụ</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Đã</a:t>
                      </a:r>
                      <a:r>
                        <a:rPr lang="en-US" sz="1000" b="1" i="0" u="none" strike="noStrike" dirty="0">
                          <a:solidFill>
                            <a:srgbClr val="000000"/>
                          </a:solidFill>
                          <a:effectLst/>
                          <a:latin typeface="Times New Roman" panose="02020603050405020304" pitchFamily="18" charset="0"/>
                          <a:cs typeface="Times New Roman" panose="02020603050405020304" pitchFamily="18" charset="0"/>
                        </a:rPr>
                        <a:t> </a:t>
                      </a: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hoàn</a:t>
                      </a:r>
                      <a:r>
                        <a:rPr lang="en-US" sz="1000" b="1" i="0" u="none" strike="noStrike" dirty="0">
                          <a:solidFill>
                            <a:srgbClr val="000000"/>
                          </a:solidFill>
                          <a:effectLst/>
                          <a:latin typeface="Times New Roman" panose="02020603050405020304" pitchFamily="18" charset="0"/>
                          <a:cs typeface="Times New Roman" panose="02020603050405020304" pitchFamily="18" charset="0"/>
                        </a:rPr>
                        <a:t> </a:t>
                      </a: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thành</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u="none" strike="noStrike" dirty="0">
                          <a:effectLst/>
                          <a:latin typeface="Times New Roman" panose="02020603050405020304" pitchFamily="18" charset="0"/>
                          <a:cs typeface="Times New Roman" panose="02020603050405020304" pitchFamily="18" charset="0"/>
                        </a:rPr>
                        <a:t>Chưa </a:t>
                      </a:r>
                      <a:r>
                        <a:rPr lang="en-US" sz="1000" b="1" u="none" strike="noStrike" dirty="0" err="1">
                          <a:effectLst/>
                          <a:latin typeface="Times New Roman" panose="02020603050405020304" pitchFamily="18" charset="0"/>
                          <a:cs typeface="Times New Roman" panose="02020603050405020304" pitchFamily="18" charset="0"/>
                        </a:rPr>
                        <a:t>hoàn</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thành</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8108676"/>
                  </a:ext>
                </a:extLst>
              </a:tr>
              <a:tr h="197887">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1</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Dân</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tộc</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và</a:t>
                      </a:r>
                      <a:r>
                        <a:rPr lang="en-US" sz="1000" u="none" strike="noStrike" dirty="0">
                          <a:effectLst/>
                          <a:latin typeface="Times New Roman" panose="02020603050405020304" pitchFamily="18" charset="0"/>
                          <a:cs typeface="Times New Roman" panose="02020603050405020304" pitchFamily="18" charset="0"/>
                        </a:rPr>
                        <a:t> Tôn </a:t>
                      </a:r>
                      <a:r>
                        <a:rPr lang="en-US" sz="1000" u="none" strike="noStrike" dirty="0" err="1">
                          <a:effectLst/>
                          <a:latin typeface="Times New Roman" panose="02020603050405020304" pitchFamily="18" charset="0"/>
                          <a:cs typeface="Times New Roman" panose="02020603050405020304" pitchFamily="18" charset="0"/>
                        </a:rPr>
                        <a:t>giáo</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02</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02</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9</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a:effectLst/>
                          <a:latin typeface="Times New Roman" panose="02020603050405020304" pitchFamily="18" charset="0"/>
                          <a:cs typeface="Times New Roman" panose="02020603050405020304" pitchFamily="18" charset="0"/>
                        </a:rPr>
                        <a:t>Sở Ngoại vụ</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97137651"/>
                  </a:ext>
                </a:extLst>
              </a:tr>
              <a:tr h="197887">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2</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a:effectLst/>
                          <a:latin typeface="Times New Roman" panose="02020603050405020304" pitchFamily="18" charset="0"/>
                          <a:cs typeface="Times New Roman" panose="02020603050405020304" pitchFamily="18" charset="0"/>
                        </a:rPr>
                        <a:t>Ban Quản </a:t>
                      </a:r>
                      <a:r>
                        <a:rPr lang="en-US" sz="1000" u="none" strike="noStrike" dirty="0" err="1">
                          <a:effectLst/>
                          <a:latin typeface="Times New Roman" panose="02020603050405020304" pitchFamily="18" charset="0"/>
                          <a:cs typeface="Times New Roman" panose="02020603050405020304" pitchFamily="18" charset="0"/>
                        </a:rPr>
                        <a:t>lý</a:t>
                      </a:r>
                      <a:r>
                        <a:rPr lang="en-US" sz="1000" u="none" strike="noStrike" dirty="0">
                          <a:effectLst/>
                          <a:latin typeface="Times New Roman" panose="02020603050405020304" pitchFamily="18" charset="0"/>
                          <a:cs typeface="Times New Roman" panose="02020603050405020304" pitchFamily="18" charset="0"/>
                        </a:rPr>
                        <a:t> Khu </a:t>
                      </a:r>
                      <a:r>
                        <a:rPr lang="en-US" sz="1000" u="none" strike="noStrike" dirty="0" err="1">
                          <a:effectLst/>
                          <a:latin typeface="Times New Roman" panose="02020603050405020304" pitchFamily="18" charset="0"/>
                          <a:cs typeface="Times New Roman" panose="02020603050405020304" pitchFamily="18" charset="0"/>
                        </a:rPr>
                        <a:t>kinh</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tế</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10</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Nội</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vụ</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22854602"/>
                  </a:ext>
                </a:extLst>
              </a:tr>
              <a:tr h="220528">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3</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vi-VN" sz="1000" u="none" strike="noStrike" dirty="0">
                          <a:effectLst/>
                          <a:latin typeface="Times New Roman" panose="02020603050405020304" pitchFamily="18" charset="0"/>
                          <a:cs typeface="Times New Roman" panose="02020603050405020304" pitchFamily="18" charset="0"/>
                        </a:rPr>
                        <a:t>Sở Công </a:t>
                      </a:r>
                      <a:r>
                        <a:rPr lang="en-US" sz="1000" u="none" strike="noStrike" dirty="0">
                          <a:effectLst/>
                          <a:latin typeface="Times New Roman" panose="02020603050405020304" pitchFamily="18" charset="0"/>
                          <a:cs typeface="Times New Roman" panose="02020603050405020304" pitchFamily="18" charset="0"/>
                        </a:rPr>
                        <a:t>T</a:t>
                      </a:r>
                      <a:r>
                        <a:rPr lang="vi-VN" sz="1000" u="none" strike="noStrike" dirty="0">
                          <a:effectLst/>
                          <a:latin typeface="Times New Roman" panose="02020603050405020304" pitchFamily="18" charset="0"/>
                          <a:cs typeface="Times New Roman" panose="02020603050405020304" pitchFamily="18" charset="0"/>
                        </a:rPr>
                        <a:t>hương</a:t>
                      </a:r>
                      <a:endParaRPr lang="vi-VN"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11</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vi-VN" sz="1000" u="none" strike="noStrike" dirty="0">
                          <a:effectLst/>
                          <a:latin typeface="Times New Roman" panose="02020603050405020304" pitchFamily="18" charset="0"/>
                          <a:cs typeface="Times New Roman" panose="02020603050405020304" pitchFamily="18" charset="0"/>
                        </a:rPr>
                        <a:t>Sở </a:t>
                      </a:r>
                      <a:r>
                        <a:rPr lang="en-US" sz="1000" u="none" strike="noStrike" dirty="0">
                          <a:effectLst/>
                          <a:latin typeface="Times New Roman" panose="02020603050405020304" pitchFamily="18" charset="0"/>
                          <a:cs typeface="Times New Roman" panose="02020603050405020304" pitchFamily="18" charset="0"/>
                        </a:rPr>
                        <a:t>NNMT</a:t>
                      </a:r>
                      <a:endParaRPr lang="vi-VN"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04</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02</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02</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2803440"/>
                  </a:ext>
                </a:extLst>
              </a:tr>
              <a:tr h="228600">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4</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Văn </a:t>
                      </a:r>
                      <a:r>
                        <a:rPr lang="en-US" sz="1000" u="none" strike="noStrike" dirty="0" err="1">
                          <a:effectLst/>
                          <a:latin typeface="Times New Roman" panose="02020603050405020304" pitchFamily="18" charset="0"/>
                          <a:cs typeface="Times New Roman" panose="02020603050405020304" pitchFamily="18" charset="0"/>
                        </a:rPr>
                        <a:t>hóa</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Thể</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thao</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và</a:t>
                      </a:r>
                      <a:r>
                        <a:rPr lang="en-US" sz="1000" u="none" strike="noStrike" dirty="0">
                          <a:effectLst/>
                          <a:latin typeface="Times New Roman" panose="02020603050405020304" pitchFamily="18" charset="0"/>
                          <a:cs typeface="Times New Roman" panose="02020603050405020304" pitchFamily="18" charset="0"/>
                        </a:rPr>
                        <a:t> Du </a:t>
                      </a:r>
                      <a:r>
                        <a:rPr lang="en-US" sz="1000" u="none" strike="noStrike" dirty="0" err="1">
                          <a:effectLst/>
                          <a:latin typeface="Times New Roman" panose="02020603050405020304" pitchFamily="18" charset="0"/>
                          <a:cs typeface="Times New Roman" panose="02020603050405020304" pitchFamily="18" charset="0"/>
                        </a:rPr>
                        <a:t>lịch</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08</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08</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12</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vi-VN" sz="1000" u="none" strike="noStrike" dirty="0">
                          <a:effectLst/>
                          <a:latin typeface="Times New Roman" panose="02020603050405020304" pitchFamily="18" charset="0"/>
                          <a:cs typeface="Times New Roman" panose="02020603050405020304" pitchFamily="18" charset="0"/>
                        </a:rPr>
                        <a:t>Sở Tư pháp</a:t>
                      </a:r>
                      <a:endParaRPr lang="vi-VN"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02</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02</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98350839"/>
                  </a:ext>
                </a:extLst>
              </a:tr>
              <a:tr h="197887">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5</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Giáo</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dục</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và</a:t>
                      </a:r>
                      <a:r>
                        <a:rPr lang="en-US" sz="1000" u="none" strike="noStrike" dirty="0">
                          <a:effectLst/>
                          <a:latin typeface="Times New Roman" panose="02020603050405020304" pitchFamily="18" charset="0"/>
                          <a:cs typeface="Times New Roman" panose="02020603050405020304" pitchFamily="18" charset="0"/>
                        </a:rPr>
                        <a:t> Đào </a:t>
                      </a:r>
                      <a:r>
                        <a:rPr lang="en-US" sz="1000" u="none" strike="noStrike" dirty="0" err="1">
                          <a:effectLst/>
                          <a:latin typeface="Times New Roman" panose="02020603050405020304" pitchFamily="18" charset="0"/>
                          <a:cs typeface="Times New Roman" panose="02020603050405020304" pitchFamily="18" charset="0"/>
                        </a:rPr>
                        <a:t>tạo</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13</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Y </a:t>
                      </a:r>
                      <a:r>
                        <a:rPr lang="en-US" sz="1000" u="none" strike="noStrike" dirty="0" err="1">
                          <a:effectLst/>
                          <a:latin typeface="Times New Roman" panose="02020603050405020304" pitchFamily="18" charset="0"/>
                          <a:cs typeface="Times New Roman" panose="02020603050405020304" pitchFamily="18" charset="0"/>
                        </a:rPr>
                        <a:t>tế</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05</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04</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69186915"/>
                  </a:ext>
                </a:extLst>
              </a:tr>
              <a:tr h="197887">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6</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Xây</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dựng</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14</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a:effectLst/>
                          <a:latin typeface="Times New Roman" panose="02020603050405020304" pitchFamily="18" charset="0"/>
                          <a:cs typeface="Times New Roman" panose="02020603050405020304" pitchFamily="18" charset="0"/>
                        </a:rPr>
                        <a:t>Thanh </a:t>
                      </a:r>
                      <a:r>
                        <a:rPr lang="en-US" sz="1000" u="none" strike="noStrike" dirty="0" err="1">
                          <a:effectLst/>
                          <a:latin typeface="Times New Roman" panose="02020603050405020304" pitchFamily="18" charset="0"/>
                          <a:cs typeface="Times New Roman" panose="02020603050405020304" pitchFamily="18" charset="0"/>
                        </a:rPr>
                        <a:t>tra</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tỉnh</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7525404"/>
                  </a:ext>
                </a:extLst>
              </a:tr>
              <a:tr h="197887">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7</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a:effectLst/>
                          <a:latin typeface="Times New Roman" panose="02020603050405020304" pitchFamily="18" charset="0"/>
                          <a:cs typeface="Times New Roman" panose="02020603050405020304" pitchFamily="18" charset="0"/>
                        </a:rPr>
                        <a:t>Sở Tài chính</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15</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a:effectLst/>
                          <a:latin typeface="Times New Roman" panose="02020603050405020304" pitchFamily="18" charset="0"/>
                          <a:cs typeface="Times New Roman" panose="02020603050405020304" pitchFamily="18" charset="0"/>
                        </a:rPr>
                        <a:t>Công an </a:t>
                      </a:r>
                      <a:r>
                        <a:rPr lang="en-US" sz="1000" u="none" strike="noStrike" dirty="0" err="1">
                          <a:effectLst/>
                          <a:latin typeface="Times New Roman" panose="02020603050405020304" pitchFamily="18" charset="0"/>
                          <a:cs typeface="Times New Roman" panose="02020603050405020304" pitchFamily="18" charset="0"/>
                        </a:rPr>
                        <a:t>tỉnh</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04</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9190221"/>
                  </a:ext>
                </a:extLst>
              </a:tr>
              <a:tr h="197887">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8</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Khoa </a:t>
                      </a:r>
                      <a:r>
                        <a:rPr lang="en-US" sz="1000" u="none" strike="noStrike" dirty="0" err="1">
                          <a:effectLst/>
                          <a:latin typeface="Times New Roman" panose="02020603050405020304" pitchFamily="18" charset="0"/>
                          <a:cs typeface="Times New Roman" panose="02020603050405020304" pitchFamily="18" charset="0"/>
                        </a:rPr>
                        <a:t>học</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và</a:t>
                      </a:r>
                      <a:r>
                        <a:rPr lang="en-US" sz="1000" u="none" strike="noStrike" dirty="0">
                          <a:effectLst/>
                          <a:latin typeface="Times New Roman" panose="02020603050405020304" pitchFamily="18" charset="0"/>
                          <a:cs typeface="Times New Roman" panose="02020603050405020304" pitchFamily="18" charset="0"/>
                        </a:rPr>
                        <a:t> Công </a:t>
                      </a:r>
                      <a:r>
                        <a:rPr lang="en-US" sz="1000" u="none" strike="noStrike" dirty="0" err="1">
                          <a:effectLst/>
                          <a:latin typeface="Times New Roman" panose="02020603050405020304" pitchFamily="18" charset="0"/>
                          <a:cs typeface="Times New Roman" panose="02020603050405020304" pitchFamily="18" charset="0"/>
                        </a:rPr>
                        <a:t>nghệ</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 </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 </a:t>
                      </a:r>
                      <a:r>
                        <a:rPr lang="en-US" sz="1000" b="1" u="none" strike="noStrike" dirty="0">
                          <a:effectLst/>
                          <a:latin typeface="Times New Roman" panose="02020603050405020304" pitchFamily="18" charset="0"/>
                          <a:cs typeface="Times New Roman" panose="02020603050405020304" pitchFamily="18" charset="0"/>
                        </a:rPr>
                        <a:t>TỔNG CỘNG</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i="0" u="none" strike="noStrike" dirty="0">
                          <a:solidFill>
                            <a:srgbClr val="000000"/>
                          </a:solidFill>
                          <a:effectLst/>
                          <a:latin typeface="Times New Roman" panose="02020603050405020304" pitchFamily="18" charset="0"/>
                          <a:cs typeface="Times New Roman" panose="02020603050405020304" pitchFamily="18" charset="0"/>
                        </a:rPr>
                        <a:t>42</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i="0" u="none" strike="noStrike" dirty="0">
                          <a:solidFill>
                            <a:srgbClr val="000000"/>
                          </a:solidFill>
                          <a:effectLst/>
                          <a:latin typeface="Times New Roman" panose="02020603050405020304" pitchFamily="18" charset="0"/>
                          <a:cs typeface="Times New Roman" panose="02020603050405020304" pitchFamily="18" charset="0"/>
                        </a:rPr>
                        <a:t>34</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i="0" u="none" strike="noStrike" dirty="0">
                          <a:solidFill>
                            <a:srgbClr val="000000"/>
                          </a:solidFill>
                          <a:effectLst/>
                          <a:latin typeface="Times New Roman" panose="02020603050405020304" pitchFamily="18" charset="0"/>
                          <a:cs typeface="Times New Roman" panose="02020603050405020304" pitchFamily="18" charset="0"/>
                        </a:rPr>
                        <a:t>06</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04623299"/>
                  </a:ext>
                </a:extLst>
              </a:tr>
            </a:tbl>
          </a:graphicData>
        </a:graphic>
      </p:graphicFrame>
      <p:sp>
        <p:nvSpPr>
          <p:cNvPr id="5" name="TextBox 4">
            <a:extLst>
              <a:ext uri="{FF2B5EF4-FFF2-40B4-BE49-F238E27FC236}">
                <a16:creationId xmlns:a16="http://schemas.microsoft.com/office/drawing/2014/main" id="{26FC7179-EF56-8519-DDFA-E6CA5C006297}"/>
              </a:ext>
            </a:extLst>
          </p:cNvPr>
          <p:cNvSpPr txBox="1"/>
          <p:nvPr/>
        </p:nvSpPr>
        <p:spPr>
          <a:xfrm>
            <a:off x="317500" y="3364290"/>
            <a:ext cx="8521700" cy="1569660"/>
          </a:xfrm>
          <a:prstGeom prst="rect">
            <a:avLst/>
          </a:prstGeom>
          <a:noFill/>
        </p:spPr>
        <p:txBody>
          <a:bodyPr wrap="square" rtlCol="0">
            <a:spAutoFit/>
          </a:bodyPr>
          <a:lstStyle/>
          <a:p>
            <a:pPr algn="just"/>
            <a:r>
              <a:rPr lang="en-US" sz="1600" b="1" dirty="0" err="1">
                <a:latin typeface="Times New Roman" panose="02020603050405020304" pitchFamily="18" charset="0"/>
                <a:cs typeface="Times New Roman" panose="02020603050405020304" pitchFamily="18" charset="0"/>
              </a:rPr>
              <a:t>Số</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nhiệm</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vụ</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trọng</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tâm</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trong</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tháng</a:t>
            </a:r>
            <a:r>
              <a:rPr lang="en-US" sz="1600" b="1" dirty="0">
                <a:latin typeface="Times New Roman" panose="02020603050405020304" pitchFamily="18" charset="0"/>
                <a:cs typeface="Times New Roman" panose="02020603050405020304" pitchFamily="18" charset="0"/>
              </a:rPr>
              <a:t> 9: 42 </a:t>
            </a:r>
            <a:r>
              <a:rPr lang="en-US" sz="1600" b="1" dirty="0" err="1">
                <a:latin typeface="Times New Roman" panose="02020603050405020304" pitchFamily="18" charset="0"/>
                <a:cs typeface="Times New Roman" panose="02020603050405020304" pitchFamily="18" charset="0"/>
              </a:rPr>
              <a:t>nhiệm</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vụ</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trong</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đó</a:t>
            </a:r>
            <a:r>
              <a:rPr lang="en-US" sz="1600" b="1" dirty="0">
                <a:latin typeface="Times New Roman" panose="02020603050405020304" pitchFamily="18" charset="0"/>
                <a:cs typeface="Times New Roman" panose="02020603050405020304" pitchFamily="18" charset="0"/>
              </a:rPr>
              <a:t>:</a:t>
            </a:r>
          </a:p>
          <a:p>
            <a:pPr marL="285750" indent="-285750" algn="just">
              <a:buFontTx/>
              <a:buChar char="-"/>
            </a:pPr>
            <a:r>
              <a:rPr lang="en-US" sz="1600" b="1" dirty="0">
                <a:latin typeface="Times New Roman" panose="02020603050405020304" pitchFamily="18" charset="0"/>
                <a:cs typeface="Times New Roman" panose="02020603050405020304" pitchFamily="18" charset="0"/>
              </a:rPr>
              <a:t>34</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nhiệm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vụ</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đã</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hoàn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thành</a:t>
            </a:r>
            <a:r>
              <a:rPr lang="en-US" sz="1600" dirty="0">
                <a:latin typeface="Times New Roman" panose="02020603050405020304" pitchFamily="18" charset="0"/>
                <a:cs typeface="Times New Roman" panose="02020603050405020304" pitchFamily="18" charset="0"/>
              </a:rPr>
              <a:t>;</a:t>
            </a:r>
          </a:p>
          <a:p>
            <a:pPr marL="285750" indent="-285750" algn="just">
              <a:buFontTx/>
              <a:buChar char="-"/>
            </a:pPr>
            <a:r>
              <a:rPr lang="en-US" sz="1600" b="1" dirty="0">
                <a:latin typeface="Times New Roman" panose="02020603050405020304" pitchFamily="18" charset="0"/>
                <a:cs typeface="Times New Roman" panose="02020603050405020304" pitchFamily="18" charset="0"/>
              </a:rPr>
              <a:t>06</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nhiệm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vụ</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chưa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hoàn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thành</a:t>
            </a:r>
            <a:r>
              <a:rPr lang="en-US" sz="1600" dirty="0">
                <a:latin typeface="Times New Roman" panose="02020603050405020304" pitchFamily="18" charset="0"/>
                <a:cs typeface="Times New Roman" panose="02020603050405020304" pitchFamily="18" charset="0"/>
              </a:rPr>
              <a:t>;</a:t>
            </a:r>
          </a:p>
          <a:p>
            <a:pPr marL="285750" indent="-285750" algn="just">
              <a:buFontTx/>
              <a:buChar char="-"/>
            </a:pPr>
            <a:r>
              <a:rPr lang="en-US" sz="1600" b="1" dirty="0">
                <a:latin typeface="Times New Roman" panose="02020603050405020304" pitchFamily="18" charset="0"/>
                <a:cs typeface="Times New Roman" panose="02020603050405020304" pitchFamily="18" charset="0"/>
              </a:rPr>
              <a:t>02</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nhiệm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vụ</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được</a:t>
            </a:r>
            <a:r>
              <a:rPr lang="en-US" sz="1600" dirty="0">
                <a:latin typeface="Times New Roman" panose="02020603050405020304" pitchFamily="18" charset="0"/>
                <a:cs typeface="Times New Roman" panose="02020603050405020304" pitchFamily="18" charset="0"/>
              </a:rPr>
              <a:t> UBND </a:t>
            </a:r>
            <a:r>
              <a:rPr lang="en-US" sz="1600" dirty="0" err="1">
                <a:latin typeface="Times New Roman" panose="02020603050405020304" pitchFamily="18" charset="0"/>
                <a:cs typeface="Times New Roman" panose="02020603050405020304" pitchFamily="18" charset="0"/>
              </a:rPr>
              <a:t>tỉnh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hạn</a:t>
            </a:r>
            <a:r>
              <a:rPr lang="en-US" sz="1600" dirty="0">
                <a:latin typeface="Times New Roman" panose="02020603050405020304" pitchFamily="18" charset="0"/>
                <a:cs typeface="Times New Roman" panose="02020603050405020304" pitchFamily="18" charset="0"/>
              </a:rPr>
              <a:t> sang </a:t>
            </a:r>
            <a:r>
              <a:rPr lang="en-US" sz="1600" dirty="0" err="1">
                <a:latin typeface="Times New Roman" panose="02020603050405020304" pitchFamily="18" charset="0"/>
                <a:cs typeface="Times New Roman" panose="02020603050405020304" pitchFamily="18" charset="0"/>
              </a:rPr>
              <a:t>quý</a:t>
            </a:r>
            <a:r>
              <a:rPr lang="en-US" sz="1600" dirty="0">
                <a:latin typeface="Times New Roman" panose="02020603050405020304" pitchFamily="18" charset="0"/>
                <a:cs typeface="Times New Roman" panose="02020603050405020304" pitchFamily="18" charset="0"/>
              </a:rPr>
              <a:t> IV: </a:t>
            </a:r>
            <a:r>
              <a:rPr lang="en-US" sz="1600" b="1" dirty="0">
                <a:latin typeface="Times New Roman" panose="02020603050405020304" pitchFamily="18" charset="0"/>
                <a:cs typeface="Times New Roman" panose="02020603050405020304" pitchFamily="18" charset="0"/>
              </a:rPr>
              <a:t>(</a:t>
            </a:r>
            <a:r>
              <a:rPr lang="en-US" sz="1600" b="1" dirty="0" err="1">
                <a:latin typeface="Times New Roman" panose="02020603050405020304" pitchFamily="18" charset="0"/>
                <a:cs typeface="Times New Roman" panose="02020603050405020304" pitchFamily="18" charset="0"/>
              </a:rPr>
              <a:t>i</a:t>
            </a:r>
            <a:r>
              <a:rPr lang="en-US" sz="1600" b="1"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Xây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dựng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tiêu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chí</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quản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kiến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trúc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thiết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kế</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mẫu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hóa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khu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đô</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thị</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kiểm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soát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chỉ</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tiêu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tầng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cao</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mật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độ</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xây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dựng</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(ii) </a:t>
            </a:r>
            <a:r>
              <a:rPr lang="en-US" sz="1600" dirty="0" err="1">
                <a:latin typeface="Times New Roman" panose="02020603050405020304" pitchFamily="18" charset="0"/>
                <a:cs typeface="Times New Roman" panose="02020603050405020304" pitchFamily="18" charset="0"/>
              </a:rPr>
              <a:t>Quyết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định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về</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tiêu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chuẩn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định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mức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thiết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bị</a:t>
            </a:r>
            <a:r>
              <a:rPr lang="en-US" sz="1600" dirty="0">
                <a:latin typeface="Times New Roman" panose="02020603050405020304" pitchFamily="18" charset="0"/>
                <a:cs typeface="Times New Roman" panose="02020603050405020304" pitchFamily="18" charset="0"/>
              </a:rPr>
              <a:t> y </a:t>
            </a:r>
            <a:r>
              <a:rPr lang="en-US" sz="1600" dirty="0" err="1">
                <a:latin typeface="Times New Roman" panose="02020603050405020304" pitchFamily="18" charset="0"/>
                <a:cs typeface="Times New Roman" panose="02020603050405020304" pitchFamily="18" charset="0"/>
              </a:rPr>
              <a:t>tế</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máy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móc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thiết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bị</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chuyên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dùng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trong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lĩnh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vực</a:t>
            </a:r>
            <a:r>
              <a:rPr lang="en-US" sz="1600" dirty="0">
                <a:latin typeface="Times New Roman" panose="02020603050405020304" pitchFamily="18" charset="0"/>
                <a:cs typeface="Times New Roman" panose="02020603050405020304" pitchFamily="18" charset="0"/>
              </a:rPr>
              <a:t> y </a:t>
            </a:r>
            <a:r>
              <a:rPr lang="en-US" sz="1600" dirty="0" err="1">
                <a:latin typeface="Times New Roman" panose="02020603050405020304" pitchFamily="18" charset="0"/>
                <a:cs typeface="Times New Roman" panose="02020603050405020304" pitchFamily="18" charset="0"/>
              </a:rPr>
              <a:t>tế</a:t>
            </a:r>
            <a:r>
              <a:rPr lang="en-US"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7175921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C6AAE-E86F-AA9C-654B-DD3FB7D0A3D6}"/>
            </a:ext>
          </a:extLst>
        </p:cNvPr>
        <p:cNvGrpSpPr/>
        <p:nvPr/>
      </p:nvGrpSpPr>
      <p:grpSpPr>
        <a:xfrm>
          <a:off x="0" y="0"/>
          <a:ext cx="0" cy="0"/>
          <a:chOff x="0" y="0"/>
          <a:chExt cx="0" cy="0"/>
        </a:xfrm>
      </p:grpSpPr>
      <p:sp>
        <p:nvSpPr>
          <p:cNvPr id="10" name="Rounded Rectangle 9">
            <a:extLst>
              <a:ext uri="{FF2B5EF4-FFF2-40B4-BE49-F238E27FC236}">
                <a16:creationId xmlns:a16="http://schemas.microsoft.com/office/drawing/2014/main" id="{FD4C4FDE-BD8F-AAC1-E14C-9FCF0128AA8E}"/>
              </a:ext>
            </a:extLst>
          </p:cNvPr>
          <p:cNvSpPr/>
          <p:nvPr/>
        </p:nvSpPr>
        <p:spPr>
          <a:xfrm>
            <a:off x="114300" y="590549"/>
            <a:ext cx="8915400" cy="4502329"/>
          </a:xfrm>
          <a:prstGeom prst="roundRect">
            <a:avLst>
              <a:gd name="adj" fmla="val 4329"/>
            </a:avLst>
          </a:prstGeom>
          <a:ln/>
        </p:spPr>
        <p:style>
          <a:lnRef idx="2">
            <a:schemeClr val="accent4"/>
          </a:lnRef>
          <a:fillRef idx="1">
            <a:schemeClr val="lt1"/>
          </a:fillRef>
          <a:effectRef idx="0">
            <a:schemeClr val="accent4"/>
          </a:effectRef>
          <a:fontRef idx="minor">
            <a:schemeClr val="dk1"/>
          </a:fontRef>
        </p:style>
        <p:txBody>
          <a:bodyPr anchor="ctr"/>
          <a:lstStyle/>
          <a:p>
            <a:pPr marL="285750" indent="-285750" algn="just">
              <a:spcBef>
                <a:spcPts val="600"/>
              </a:spcBef>
              <a:buFont typeface="Wingdings" pitchFamily="2" charset="2"/>
              <a:buChar char="Ø"/>
              <a:defRPr/>
            </a:pPr>
            <a:endParaRPr lang="en-US" sz="2000" b="1" u="sng">
              <a:solidFill>
                <a:srgbClr val="0000FF"/>
              </a:solidFill>
              <a:latin typeface="Arial" pitchFamily="34" charset="0"/>
              <a:cs typeface="Arial" pitchFamily="34" charset="0"/>
            </a:endParaRPr>
          </a:p>
          <a:p>
            <a:pPr algn="just">
              <a:spcBef>
                <a:spcPts val="600"/>
              </a:spcBef>
              <a:defRPr/>
            </a:pPr>
            <a:endParaRPr lang="en-US" dirty="0">
              <a:solidFill>
                <a:srgbClr val="FF0000"/>
              </a:solidFill>
              <a:latin typeface="Arial" pitchFamily="34" charset="0"/>
              <a:cs typeface="Arial" pitchFamily="34" charset="0"/>
            </a:endParaRPr>
          </a:p>
        </p:txBody>
      </p:sp>
      <p:pic>
        <p:nvPicPr>
          <p:cNvPr id="9" name="Picture 8">
            <a:extLst>
              <a:ext uri="{FF2B5EF4-FFF2-40B4-BE49-F238E27FC236}">
                <a16:creationId xmlns:a16="http://schemas.microsoft.com/office/drawing/2014/main" id="{96A9260F-51D2-E1FE-6BC8-313ECB6525A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685800"/>
          </a:xfrm>
          <a:prstGeom prst="rect">
            <a:avLst/>
          </a:prstGeom>
          <a:solidFill>
            <a:srgbClr val="FF0000"/>
          </a:solidFill>
          <a:ln>
            <a:noFill/>
          </a:ln>
          <a:effectLst/>
        </p:spPr>
      </p:pic>
      <p:sp>
        <p:nvSpPr>
          <p:cNvPr id="8" name="Parallelogram 5">
            <a:extLst>
              <a:ext uri="{FF2B5EF4-FFF2-40B4-BE49-F238E27FC236}">
                <a16:creationId xmlns:a16="http://schemas.microsoft.com/office/drawing/2014/main" id="{A4F4374F-7763-5AD9-AD63-1EE593052A57}"/>
              </a:ext>
            </a:extLst>
          </p:cNvPr>
          <p:cNvSpPr/>
          <p:nvPr/>
        </p:nvSpPr>
        <p:spPr>
          <a:xfrm>
            <a:off x="685800" y="514350"/>
            <a:ext cx="7620000" cy="330947"/>
          </a:xfrm>
          <a:prstGeom prst="parallelogram">
            <a:avLst>
              <a:gd name="adj" fmla="val 43839"/>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Arial" pitchFamily="34" charset="0"/>
                <a:cs typeface="Arial" pitchFamily="34" charset="0"/>
              </a:rPr>
              <a:t>06 NHIỆM VỤ TRỌNG TÂM THÁNG 9 CHƯA HOÀN THÀNH</a:t>
            </a:r>
            <a:endParaRPr lang="en-US" sz="1400" b="1" dirty="0">
              <a:latin typeface="Arial" pitchFamily="34" charset="0"/>
              <a:cs typeface="Arial" pitchFamily="34" charset="0"/>
            </a:endParaRPr>
          </a:p>
        </p:txBody>
      </p:sp>
      <p:sp>
        <p:nvSpPr>
          <p:cNvPr id="16" name="Parallelogram 5">
            <a:extLst>
              <a:ext uri="{FF2B5EF4-FFF2-40B4-BE49-F238E27FC236}">
                <a16:creationId xmlns:a16="http://schemas.microsoft.com/office/drawing/2014/main" id="{294F3439-7834-7DC3-5D4C-BC787B4A44A0}"/>
              </a:ext>
            </a:extLst>
          </p:cNvPr>
          <p:cNvSpPr/>
          <p:nvPr/>
        </p:nvSpPr>
        <p:spPr>
          <a:xfrm>
            <a:off x="685800" y="16367"/>
            <a:ext cx="7983540" cy="464297"/>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Arial" pitchFamily="34" charset="0"/>
                <a:cs typeface="Arial" pitchFamily="34" charset="0"/>
              </a:rPr>
              <a:t>II. NHIỆM VỤ CÔNG TÁC TRỌNG TÂM</a:t>
            </a:r>
            <a:endParaRPr lang="en-US" b="1" dirty="0">
              <a:latin typeface="Arial" pitchFamily="34" charset="0"/>
              <a:cs typeface="Arial" pitchFamily="34" charset="0"/>
            </a:endParaRPr>
          </a:p>
        </p:txBody>
      </p:sp>
      <p:sp>
        <p:nvSpPr>
          <p:cNvPr id="5" name="TextBox 4">
            <a:extLst>
              <a:ext uri="{FF2B5EF4-FFF2-40B4-BE49-F238E27FC236}">
                <a16:creationId xmlns:a16="http://schemas.microsoft.com/office/drawing/2014/main" id="{1F4F2E66-98FC-14B4-6B9A-B6C0B4FFE4AC}"/>
              </a:ext>
            </a:extLst>
          </p:cNvPr>
          <p:cNvSpPr txBox="1"/>
          <p:nvPr/>
        </p:nvSpPr>
        <p:spPr>
          <a:xfrm>
            <a:off x="228600" y="1053401"/>
            <a:ext cx="8686800" cy="3880549"/>
          </a:xfrm>
          <a:prstGeom prst="rect">
            <a:avLst/>
          </a:prstGeom>
          <a:noFill/>
        </p:spPr>
        <p:txBody>
          <a:bodyPr wrap="square" rtlCol="0">
            <a:spAutoFit/>
          </a:bodyPr>
          <a:lstStyle/>
          <a:p>
            <a:pPr algn="just">
              <a:lnSpc>
                <a:spcPct val="110000"/>
              </a:lnSpc>
              <a:spcBef>
                <a:spcPts val="600"/>
              </a:spcBef>
            </a:pPr>
            <a:r>
              <a:rPr lang="en-US" b="1" dirty="0">
                <a:latin typeface="Times New Roman" panose="02020603050405020304" pitchFamily="18" charset="0"/>
                <a:cs typeface="Times New Roman" panose="02020603050405020304" pitchFamily="18" charset="0"/>
              </a:rPr>
              <a:t>1. </a:t>
            </a:r>
            <a:r>
              <a:rPr lang="en-US" b="1" dirty="0" err="1">
                <a:latin typeface="Times New Roman" panose="02020603050405020304" pitchFamily="18" charset="0"/>
                <a:cs typeface="Times New Roman" panose="02020603050405020304" pitchFamily="18" charset="0"/>
              </a:rPr>
              <a:t>Sở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Nông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nghiệp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Môi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trường</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t>
            </a:r>
            <a:r>
              <a:rPr lang="en-US" b="1" dirty="0" err="1">
                <a:latin typeface="Times New Roman" panose="02020603050405020304" pitchFamily="18" charset="0"/>
                <a:cs typeface="Times New Roman" panose="02020603050405020304" pitchFamily="18" charset="0"/>
              </a:rPr>
              <a:t>i</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Xây dựng Kế hoạch kinh phí sự nghiệp môi trường 3 năm 2026 – 2028</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(ii)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khảo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khoáng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đấu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khoáng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2026. </a:t>
            </a:r>
          </a:p>
          <a:p>
            <a:pPr algn="just">
              <a:lnSpc>
                <a:spcPct val="110000"/>
              </a:lnSpc>
              <a:spcBef>
                <a:spcPts val="600"/>
              </a:spcBef>
            </a:pPr>
            <a:r>
              <a:rPr lang="en-US" b="1" dirty="0">
                <a:latin typeface="Times New Roman" panose="02020603050405020304" pitchFamily="18" charset="0"/>
                <a:cs typeface="Times New Roman" panose="02020603050405020304" pitchFamily="18" charset="0"/>
              </a:rPr>
              <a:t>2. </a:t>
            </a:r>
            <a:r>
              <a:rPr lang="en-US" b="1" dirty="0" err="1">
                <a:latin typeface="Times New Roman" panose="02020603050405020304" pitchFamily="18" charset="0"/>
                <a:cs typeface="Times New Roman" panose="02020603050405020304" pitchFamily="18" charset="0"/>
              </a:rPr>
              <a:t>Sở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Xây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dựng</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Xây dựng cơ sở dữ liệu về giấy phép xây dựng trên địa bàn tỉnh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xây dựng phần mềm </a:t>
            </a:r>
            <a:r>
              <a:rPr lang="en-US" dirty="0">
                <a:latin typeface="Times New Roman" panose="02020603050405020304" pitchFamily="18" charset="0"/>
                <a:cs typeface="Times New Roman" panose="02020603050405020304" pitchFamily="18" charset="0"/>
              </a:rPr>
              <a:t>CSDL </a:t>
            </a:r>
            <a:r>
              <a:rPr lang="vi-VN" dirty="0">
                <a:latin typeface="Times New Roman" panose="02020603050405020304" pitchFamily="18" charset="0"/>
                <a:cs typeface="Times New Roman" panose="02020603050405020304" pitchFamily="18" charset="0"/>
              </a:rPr>
              <a:t>về giấy phép xây dựng trên địa bàn tỉnh bằng Google drive</a:t>
            </a:r>
            <a:r>
              <a:rPr lang="en-US" dirty="0">
                <a:latin typeface="Times New Roman" panose="02020603050405020304" pitchFamily="18" charset="0"/>
                <a:cs typeface="Times New Roman" panose="02020603050405020304" pitchFamily="18" charset="0"/>
              </a:rPr>
              <a:t>).</a:t>
            </a:r>
          </a:p>
          <a:p>
            <a:pPr algn="just">
              <a:lnSpc>
                <a:spcPct val="110000"/>
              </a:lnSpc>
              <a:spcBef>
                <a:spcPts val="600"/>
              </a:spcBef>
            </a:pPr>
            <a:r>
              <a:rPr lang="en-US" b="1" dirty="0">
                <a:latin typeface="Times New Roman" panose="02020603050405020304" pitchFamily="18" charset="0"/>
                <a:cs typeface="Times New Roman" panose="02020603050405020304" pitchFamily="18" charset="0"/>
              </a:rPr>
              <a:t>3. Công an </a:t>
            </a:r>
            <a:r>
              <a:rPr lang="en-US" b="1" dirty="0" err="1">
                <a:latin typeface="Times New Roman" panose="02020603050405020304" pitchFamily="18" charset="0"/>
                <a:cs typeface="Times New Roman" panose="02020603050405020304" pitchFamily="18" charset="0"/>
              </a:rPr>
              <a:t>tỉnh</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t>
            </a:r>
            <a:r>
              <a:rPr lang="en-US" b="1" dirty="0" err="1">
                <a:latin typeface="Times New Roman" panose="02020603050405020304" pitchFamily="18" charset="0"/>
                <a:cs typeface="Times New Roman" panose="02020603050405020304" pitchFamily="18" charset="0"/>
              </a:rPr>
              <a:t>i</a:t>
            </a:r>
            <a:r>
              <a:rPr lang="en-US" b="1"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Sơ kết 01 năm triển khai Chương trình hành động số 476/CTr-UBND và Quyết định số 133/QĐ-UBND của UBND tỉnh về công tác quản lý giáo dục đối tượng FULRO tại cộng đồng</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(ii) </a:t>
            </a:r>
            <a:r>
              <a:rPr lang="vi-VN" dirty="0">
                <a:latin typeface="Times New Roman" panose="02020603050405020304" pitchFamily="18" charset="0"/>
                <a:cs typeface="Times New Roman" panose="02020603050405020304" pitchFamily="18" charset="0"/>
              </a:rPr>
              <a:t>Báo cáo thực hiện Chỉ thị số 16/CT-TTg ngày 27/5/2023 của Thủ tướng Chính phủ về tăng cường phòng ngừa, đấu tranh tội phạm, vi phạm pháp luật liên quan đến hoạt động tổ chức đánh bạc và đánh bạc trên địa bàn tỉnh Gia Lai năm 2025</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(iii) </a:t>
            </a:r>
            <a:r>
              <a:rPr lang="vi-VN" dirty="0">
                <a:latin typeface="Times New Roman" panose="02020603050405020304" pitchFamily="18" charset="0"/>
                <a:cs typeface="Times New Roman" panose="02020603050405020304" pitchFamily="18" charset="0"/>
              </a:rPr>
              <a:t>Sơ kết 05 năm Nghị định số 49/2020/NĐ-CP ngày 17/4/2020 của Chính phủ quy định chi tiết Luật thi hành án hình sự về tái hòa nhập cộng đồng.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640747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C2AA4-A6B5-1ED6-50E5-D6E6C04673D9}"/>
            </a:ext>
          </a:extLst>
        </p:cNvPr>
        <p:cNvGrpSpPr/>
        <p:nvPr/>
      </p:nvGrpSpPr>
      <p:grpSpPr>
        <a:xfrm>
          <a:off x="0" y="0"/>
          <a:ext cx="0" cy="0"/>
          <a:chOff x="0" y="0"/>
          <a:chExt cx="0" cy="0"/>
        </a:xfrm>
      </p:grpSpPr>
      <p:sp>
        <p:nvSpPr>
          <p:cNvPr id="10" name="Rounded Rectangle 9">
            <a:extLst>
              <a:ext uri="{FF2B5EF4-FFF2-40B4-BE49-F238E27FC236}">
                <a16:creationId xmlns:a16="http://schemas.microsoft.com/office/drawing/2014/main" id="{B1E75497-B2EE-B623-B90A-6C9B81AC1586}"/>
              </a:ext>
            </a:extLst>
          </p:cNvPr>
          <p:cNvSpPr/>
          <p:nvPr/>
        </p:nvSpPr>
        <p:spPr>
          <a:xfrm>
            <a:off x="114300" y="590549"/>
            <a:ext cx="8915400" cy="4502329"/>
          </a:xfrm>
          <a:prstGeom prst="roundRect">
            <a:avLst>
              <a:gd name="adj" fmla="val 4329"/>
            </a:avLst>
          </a:prstGeom>
          <a:ln/>
        </p:spPr>
        <p:style>
          <a:lnRef idx="2">
            <a:schemeClr val="accent4"/>
          </a:lnRef>
          <a:fillRef idx="1">
            <a:schemeClr val="lt1"/>
          </a:fillRef>
          <a:effectRef idx="0">
            <a:schemeClr val="accent4"/>
          </a:effectRef>
          <a:fontRef idx="minor">
            <a:schemeClr val="dk1"/>
          </a:fontRef>
        </p:style>
        <p:txBody>
          <a:bodyPr anchor="ctr"/>
          <a:lstStyle/>
          <a:p>
            <a:pPr marL="285750" indent="-285750" algn="just">
              <a:spcBef>
                <a:spcPts val="600"/>
              </a:spcBef>
              <a:buFont typeface="Wingdings" pitchFamily="2" charset="2"/>
              <a:buChar char="Ø"/>
              <a:defRPr/>
            </a:pPr>
            <a:endParaRPr lang="en-US" sz="2000" b="1" u="sng">
              <a:solidFill>
                <a:srgbClr val="0000FF"/>
              </a:solidFill>
              <a:latin typeface="Arial" pitchFamily="34" charset="0"/>
              <a:cs typeface="Arial" pitchFamily="34" charset="0"/>
            </a:endParaRPr>
          </a:p>
          <a:p>
            <a:pPr algn="just">
              <a:spcBef>
                <a:spcPts val="600"/>
              </a:spcBef>
              <a:defRPr/>
            </a:pPr>
            <a:endParaRPr lang="en-US" dirty="0">
              <a:solidFill>
                <a:srgbClr val="FF0000"/>
              </a:solidFill>
              <a:latin typeface="Arial" pitchFamily="34" charset="0"/>
              <a:cs typeface="Arial" pitchFamily="34" charset="0"/>
            </a:endParaRPr>
          </a:p>
        </p:txBody>
      </p:sp>
      <p:pic>
        <p:nvPicPr>
          <p:cNvPr id="9" name="Picture 8">
            <a:extLst>
              <a:ext uri="{FF2B5EF4-FFF2-40B4-BE49-F238E27FC236}">
                <a16:creationId xmlns:a16="http://schemas.microsoft.com/office/drawing/2014/main" id="{9506B5AB-9D4A-1BC9-3EC4-79887215D78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685800"/>
          </a:xfrm>
          <a:prstGeom prst="rect">
            <a:avLst/>
          </a:prstGeom>
          <a:solidFill>
            <a:srgbClr val="FF0000"/>
          </a:solidFill>
          <a:ln>
            <a:noFill/>
          </a:ln>
          <a:effectLst/>
        </p:spPr>
      </p:pic>
      <p:sp>
        <p:nvSpPr>
          <p:cNvPr id="8" name="Parallelogram 5">
            <a:extLst>
              <a:ext uri="{FF2B5EF4-FFF2-40B4-BE49-F238E27FC236}">
                <a16:creationId xmlns:a16="http://schemas.microsoft.com/office/drawing/2014/main" id="{FD1735D4-D9F6-96B4-EE1C-A02E922C6B06}"/>
              </a:ext>
            </a:extLst>
          </p:cNvPr>
          <p:cNvSpPr/>
          <p:nvPr/>
        </p:nvSpPr>
        <p:spPr>
          <a:xfrm>
            <a:off x="685800" y="666992"/>
            <a:ext cx="7620000" cy="330947"/>
          </a:xfrm>
          <a:prstGeom prst="parallelogram">
            <a:avLst>
              <a:gd name="adj" fmla="val 43839"/>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Arial" pitchFamily="34" charset="0"/>
                <a:cs typeface="Arial" pitchFamily="34" charset="0"/>
              </a:rPr>
              <a:t>2. NHIỆM VỤ TRỌNG TÂM CỦA UBND TỈNH TRONG QUÝ III/2025</a:t>
            </a:r>
            <a:endParaRPr lang="en-US" sz="1400" b="1" dirty="0">
              <a:latin typeface="Arial" pitchFamily="34" charset="0"/>
              <a:cs typeface="Arial" pitchFamily="34" charset="0"/>
            </a:endParaRPr>
          </a:p>
        </p:txBody>
      </p:sp>
      <p:sp>
        <p:nvSpPr>
          <p:cNvPr id="16" name="Parallelogram 5">
            <a:extLst>
              <a:ext uri="{FF2B5EF4-FFF2-40B4-BE49-F238E27FC236}">
                <a16:creationId xmlns:a16="http://schemas.microsoft.com/office/drawing/2014/main" id="{E24C2D55-726F-B802-F213-A3C680ED9E7A}"/>
              </a:ext>
            </a:extLst>
          </p:cNvPr>
          <p:cNvSpPr/>
          <p:nvPr/>
        </p:nvSpPr>
        <p:spPr>
          <a:xfrm>
            <a:off x="685800" y="16367"/>
            <a:ext cx="7983540" cy="464297"/>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Arial" pitchFamily="34" charset="0"/>
                <a:cs typeface="Arial" pitchFamily="34" charset="0"/>
              </a:rPr>
              <a:t>II. NHIỆM VỤ CÔNG TÁC TRỌNG TÂM</a:t>
            </a:r>
            <a:endParaRPr lang="en-US" b="1" dirty="0">
              <a:latin typeface="Arial" pitchFamily="34" charset="0"/>
              <a:cs typeface="Arial" pitchFamily="34" charset="0"/>
            </a:endParaRPr>
          </a:p>
        </p:txBody>
      </p:sp>
      <p:sp>
        <p:nvSpPr>
          <p:cNvPr id="5" name="TextBox 4">
            <a:extLst>
              <a:ext uri="{FF2B5EF4-FFF2-40B4-BE49-F238E27FC236}">
                <a16:creationId xmlns:a16="http://schemas.microsoft.com/office/drawing/2014/main" id="{94824CC2-591B-953A-D13B-BC849CD8AE15}"/>
              </a:ext>
            </a:extLst>
          </p:cNvPr>
          <p:cNvSpPr txBox="1"/>
          <p:nvPr/>
        </p:nvSpPr>
        <p:spPr>
          <a:xfrm>
            <a:off x="228600" y="3181350"/>
            <a:ext cx="8686800" cy="1815882"/>
          </a:xfrm>
          <a:prstGeom prst="rect">
            <a:avLst/>
          </a:prstGeom>
          <a:noFill/>
        </p:spPr>
        <p:txBody>
          <a:bodyPr wrap="square" rtlCol="0">
            <a:spAutoFit/>
          </a:bodyPr>
          <a:lstStyle/>
          <a:p>
            <a:pPr algn="just"/>
            <a:r>
              <a:rPr lang="en-US" sz="1600" b="1" dirty="0" err="1">
                <a:latin typeface="Times New Roman" panose="02020603050405020304" pitchFamily="18" charset="0"/>
                <a:cs typeface="Times New Roman" panose="02020603050405020304" pitchFamily="18" charset="0"/>
              </a:rPr>
              <a:t>Số</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nhiệm</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vụ</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trọng</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tâm</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trong</a:t>
            </a:r>
            <a:r>
              <a:rPr lang="en-US" sz="1600" b="1" dirty="0">
                <a:latin typeface="Times New Roman" panose="02020603050405020304" pitchFamily="18" charset="0"/>
                <a:cs typeface="Times New Roman" panose="02020603050405020304" pitchFamily="18" charset="0"/>
              </a:rPr>
              <a:t> Quý III: 43 </a:t>
            </a:r>
            <a:r>
              <a:rPr lang="en-US" sz="1600" b="1" dirty="0" err="1">
                <a:latin typeface="Times New Roman" panose="02020603050405020304" pitchFamily="18" charset="0"/>
                <a:cs typeface="Times New Roman" panose="02020603050405020304" pitchFamily="18" charset="0"/>
              </a:rPr>
              <a:t>nhiệm</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vụ</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trong</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đó</a:t>
            </a:r>
            <a:r>
              <a:rPr lang="en-US" sz="1600" b="1" dirty="0">
                <a:latin typeface="Times New Roman" panose="02020603050405020304" pitchFamily="18" charset="0"/>
                <a:cs typeface="Times New Roman" panose="02020603050405020304" pitchFamily="18" charset="0"/>
              </a:rPr>
              <a:t>:</a:t>
            </a:r>
          </a:p>
          <a:p>
            <a:pPr marL="285750" indent="-285750" algn="just">
              <a:buFontTx/>
              <a:buChar char="-"/>
            </a:pPr>
            <a:r>
              <a:rPr lang="en-US" sz="1600" b="1" dirty="0">
                <a:latin typeface="Times New Roman" panose="02020603050405020304" pitchFamily="18" charset="0"/>
                <a:cs typeface="Times New Roman" panose="02020603050405020304" pitchFamily="18" charset="0"/>
              </a:rPr>
              <a:t>33 </a:t>
            </a:r>
            <a:r>
              <a:rPr lang="en-US" sz="1600" dirty="0" err="1">
                <a:latin typeface="Times New Roman" panose="02020603050405020304" pitchFamily="18" charset="0"/>
                <a:cs typeface="Times New Roman" panose="02020603050405020304" pitchFamily="18" charset="0"/>
              </a:rPr>
              <a:t>nhiệm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vụ</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đã</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hoàn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thành</a:t>
            </a:r>
            <a:r>
              <a:rPr lang="en-US" sz="1600" dirty="0">
                <a:latin typeface="Times New Roman" panose="02020603050405020304" pitchFamily="18" charset="0"/>
                <a:cs typeface="Times New Roman" panose="02020603050405020304" pitchFamily="18" charset="0"/>
              </a:rPr>
              <a:t>;</a:t>
            </a:r>
          </a:p>
          <a:p>
            <a:pPr marL="285750" indent="-285750" algn="just">
              <a:buFontTx/>
              <a:buChar char="-"/>
            </a:pPr>
            <a:r>
              <a:rPr lang="en-US" sz="1600" b="1" dirty="0">
                <a:latin typeface="Times New Roman" panose="02020603050405020304" pitchFamily="18" charset="0"/>
                <a:cs typeface="Times New Roman" panose="02020603050405020304" pitchFamily="18" charset="0"/>
              </a:rPr>
              <a:t>06 </a:t>
            </a:r>
            <a:r>
              <a:rPr lang="en-US" sz="1600" dirty="0" err="1">
                <a:latin typeface="Times New Roman" panose="02020603050405020304" pitchFamily="18" charset="0"/>
                <a:cs typeface="Times New Roman" panose="02020603050405020304" pitchFamily="18" charset="0"/>
              </a:rPr>
              <a:t>nhiệm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vụ</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chưa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hoàn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thành</a:t>
            </a:r>
            <a:r>
              <a:rPr lang="en-US" sz="1600" dirty="0">
                <a:latin typeface="Times New Roman" panose="02020603050405020304" pitchFamily="18" charset="0"/>
                <a:cs typeface="Times New Roman" panose="02020603050405020304" pitchFamily="18" charset="0"/>
              </a:rPr>
              <a:t>;</a:t>
            </a:r>
          </a:p>
          <a:p>
            <a:pPr marL="285750" indent="-285750" algn="just">
              <a:buFontTx/>
              <a:buChar char="-"/>
            </a:pPr>
            <a:r>
              <a:rPr lang="en-US" sz="1600" b="1" dirty="0">
                <a:latin typeface="Times New Roman" panose="02020603050405020304" pitchFamily="18" charset="0"/>
                <a:cs typeface="Times New Roman" panose="02020603050405020304" pitchFamily="18" charset="0"/>
              </a:rPr>
              <a:t>04 </a:t>
            </a:r>
            <a:r>
              <a:rPr lang="en-US" sz="1600" dirty="0" err="1">
                <a:latin typeface="Times New Roman" panose="02020603050405020304" pitchFamily="18" charset="0"/>
                <a:cs typeface="Times New Roman" panose="02020603050405020304" pitchFamily="18" charset="0"/>
              </a:rPr>
              <a:t>nhiệm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vụ</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được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hạn</a:t>
            </a:r>
            <a:r>
              <a:rPr lang="en-US" sz="1600" dirty="0">
                <a:latin typeface="Times New Roman" panose="02020603050405020304" pitchFamily="18" charset="0"/>
                <a:cs typeface="Times New Roman" panose="02020603050405020304" pitchFamily="18" charset="0"/>
              </a:rPr>
              <a:t> sang </a:t>
            </a:r>
            <a:r>
              <a:rPr lang="en-US" sz="1600" dirty="0" err="1">
                <a:latin typeface="Times New Roman" panose="02020603050405020304" pitchFamily="18" charset="0"/>
                <a:cs typeface="Times New Roman" panose="02020603050405020304" pitchFamily="18" charset="0"/>
              </a:rPr>
              <a:t>quý</a:t>
            </a:r>
            <a:r>
              <a:rPr lang="en-US" sz="1600" dirty="0">
                <a:latin typeface="Times New Roman" panose="02020603050405020304" pitchFamily="18" charset="0"/>
                <a:cs typeface="Times New Roman" panose="02020603050405020304" pitchFamily="18" charset="0"/>
              </a:rPr>
              <a:t> IV: </a:t>
            </a:r>
            <a:r>
              <a:rPr lang="en-US" sz="1600" b="1" dirty="0">
                <a:latin typeface="Times New Roman" panose="02020603050405020304" pitchFamily="18" charset="0"/>
                <a:cs typeface="Times New Roman" panose="02020603050405020304" pitchFamily="18" charset="0"/>
              </a:rPr>
              <a:t>(</a:t>
            </a:r>
            <a:r>
              <a:rPr lang="en-US" sz="1600" b="1" dirty="0" err="1">
                <a:latin typeface="Times New Roman" panose="02020603050405020304" pitchFamily="18" charset="0"/>
                <a:cs typeface="Times New Roman" panose="02020603050405020304" pitchFamily="18" charset="0"/>
              </a:rPr>
              <a:t>i</a:t>
            </a:r>
            <a:r>
              <a:rPr lang="en-US" sz="1600" b="1" dirty="0">
                <a:latin typeface="Times New Roman" panose="02020603050405020304" pitchFamily="18" charset="0"/>
                <a:cs typeface="Times New Roman" panose="02020603050405020304" pitchFamily="18" charset="0"/>
              </a:rPr>
              <a:t>) </a:t>
            </a:r>
            <a:r>
              <a:rPr lang="vi-VN" sz="1600" dirty="0">
                <a:latin typeface="Times New Roman" panose="02020603050405020304" pitchFamily="18" charset="0"/>
                <a:cs typeface="Times New Roman" panose="02020603050405020304" pitchFamily="18" charset="0"/>
              </a:rPr>
              <a:t>Quy định việc quản lý đường tỉnh, đường đô thị, đường xã, đường thôn</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(ii) </a:t>
            </a:r>
            <a:r>
              <a:rPr lang="vi-VN" sz="1600" dirty="0">
                <a:latin typeface="Times New Roman" panose="02020603050405020304" pitchFamily="18" charset="0"/>
                <a:cs typeface="Times New Roman" panose="02020603050405020304" pitchFamily="18" charset="0"/>
              </a:rPr>
              <a:t>Tham mưu thiết kế kiến trúc đô thị tại các khu vực điểm nhấn</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(iii) </a:t>
            </a:r>
            <a:r>
              <a:rPr lang="en-US" sz="1600" dirty="0">
                <a:latin typeface="Times New Roman" panose="02020603050405020304" pitchFamily="18" charset="0"/>
                <a:cs typeface="Times New Roman" panose="02020603050405020304" pitchFamily="18" charset="0"/>
              </a:rPr>
              <a:t>Tham </a:t>
            </a:r>
            <a:r>
              <a:rPr lang="en-US" sz="1600" dirty="0" err="1">
                <a:latin typeface="Times New Roman" panose="02020603050405020304" pitchFamily="18" charset="0"/>
                <a:cs typeface="Times New Roman" panose="02020603050405020304" pitchFamily="18" charset="0"/>
              </a:rPr>
              <a:t>mưu</a:t>
            </a:r>
            <a:r>
              <a:rPr lang="en-US" sz="1600" dirty="0">
                <a:latin typeface="Times New Roman" panose="02020603050405020304" pitchFamily="18" charset="0"/>
                <a:cs typeface="Times New Roman" panose="02020603050405020304" pitchFamily="18" charset="0"/>
              </a:rPr>
              <a:t> 14 </a:t>
            </a:r>
            <a:r>
              <a:rPr lang="en-US" sz="1600" dirty="0" err="1">
                <a:latin typeface="Times New Roman" panose="02020603050405020304" pitchFamily="18" charset="0"/>
                <a:cs typeface="Times New Roman" panose="02020603050405020304" pitchFamily="18" charset="0"/>
              </a:rPr>
              <a:t>Quyết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định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về</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tác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quản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nhà</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nước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trong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lĩnh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vực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xây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dựng</a:t>
            </a:r>
            <a:r>
              <a:rPr lang="en-US" sz="1600" dirty="0">
                <a:latin typeface="Times New Roman" panose="02020603050405020304" pitchFamily="18" charset="0"/>
                <a:cs typeface="Times New Roman" panose="02020603050405020304" pitchFamily="18" charset="0"/>
              </a:rPr>
              <a:t>;</a:t>
            </a:r>
            <a:r>
              <a:rPr lang="en-US" sz="1600" b="1" dirty="0">
                <a:latin typeface="Times New Roman" panose="02020603050405020304" pitchFamily="18" charset="0"/>
                <a:cs typeface="Times New Roman" panose="02020603050405020304" pitchFamily="18" charset="0"/>
              </a:rPr>
              <a:t> (iv) </a:t>
            </a:r>
            <a:r>
              <a:rPr lang="en-US" sz="1600" dirty="0" err="1">
                <a:latin typeface="Times New Roman" panose="02020603050405020304" pitchFamily="18" charset="0"/>
                <a:cs typeface="Times New Roman" panose="02020603050405020304" pitchFamily="18" charset="0"/>
              </a:rPr>
              <a:t>Xây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dựng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Đề</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án</a:t>
            </a:r>
            <a:r>
              <a:rPr lang="en-US" sz="1600" dirty="0">
                <a:latin typeface="Times New Roman" panose="02020603050405020304" pitchFamily="18" charset="0"/>
                <a:cs typeface="Times New Roman" panose="02020603050405020304" pitchFamily="18" charset="0"/>
              </a:rPr>
              <a:t> Bảo </a:t>
            </a:r>
            <a:r>
              <a:rPr lang="en-US" sz="1600" dirty="0" err="1">
                <a:latin typeface="Times New Roman" panose="02020603050405020304" pitchFamily="18" charset="0"/>
                <a:cs typeface="Times New Roman" panose="02020603050405020304" pitchFamily="18" charset="0"/>
              </a:rPr>
              <a:t>tồn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và</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phát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huy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giá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trị</a:t>
            </a:r>
            <a:r>
              <a:rPr lang="en-US" sz="1600" dirty="0">
                <a:latin typeface="Times New Roman" panose="02020603050405020304" pitchFamily="18" charset="0"/>
                <a:cs typeface="Times New Roman" panose="02020603050405020304" pitchFamily="18" charset="0"/>
              </a:rPr>
              <a:t> di </a:t>
            </a:r>
            <a:r>
              <a:rPr lang="en-US" sz="1600" dirty="0" err="1">
                <a:latin typeface="Times New Roman" panose="02020603050405020304" pitchFamily="18" charset="0"/>
                <a:cs typeface="Times New Roman" panose="02020603050405020304" pitchFamily="18" charset="0"/>
              </a:rPr>
              <a:t>sản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Không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gian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văn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hoá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cồng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chiêng</a:t>
            </a:r>
            <a:r>
              <a:rPr lang="en-US" sz="1600" dirty="0">
                <a:latin typeface="Times New Roman" panose="02020603050405020304" pitchFamily="18" charset="0"/>
                <a:cs typeface="Times New Roman" panose="02020603050405020304" pitchFamily="18" charset="0"/>
              </a:rPr>
              <a:t> Tây Nguyên, </a:t>
            </a:r>
            <a:r>
              <a:rPr lang="en-US" sz="1600" dirty="0" err="1">
                <a:latin typeface="Times New Roman" panose="02020603050405020304" pitchFamily="18" charset="0"/>
                <a:cs typeface="Times New Roman" panose="02020603050405020304" pitchFamily="18" charset="0"/>
              </a:rPr>
              <a:t>giai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đoạn</a:t>
            </a:r>
            <a:r>
              <a:rPr lang="en-US" sz="1600" dirty="0">
                <a:latin typeface="Times New Roman" panose="02020603050405020304" pitchFamily="18" charset="0"/>
                <a:cs typeface="Times New Roman" panose="02020603050405020304" pitchFamily="18" charset="0"/>
              </a:rPr>
              <a:t> 2026 - 2030.</a:t>
            </a:r>
            <a:endParaRPr lang="vi-VN" sz="1600" dirty="0">
              <a:latin typeface="Times New Roman" panose="02020603050405020304" pitchFamily="18"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3EDA8D2B-6DE5-7F75-7D37-B48DF1A9EE00}"/>
              </a:ext>
            </a:extLst>
          </p:cNvPr>
          <p:cNvGraphicFramePr>
            <a:graphicFrameLocks noGrp="1"/>
          </p:cNvGraphicFramePr>
          <p:nvPr>
            <p:extLst>
              <p:ext uri="{D42A27DB-BD31-4B8C-83A1-F6EECF244321}">
                <p14:modId xmlns:p14="http://schemas.microsoft.com/office/powerpoint/2010/main" val="1888494961"/>
              </p:ext>
            </p:extLst>
          </p:nvPr>
        </p:nvGraphicFramePr>
        <p:xfrm>
          <a:off x="412750" y="1107825"/>
          <a:ext cx="8229599" cy="2103073"/>
        </p:xfrm>
        <a:graphic>
          <a:graphicData uri="http://schemas.openxmlformats.org/drawingml/2006/table">
            <a:tbl>
              <a:tblPr>
                <a:tableStyleId>{5C22544A-7EE6-4342-B048-85BDC9FD1C3A}</a:tableStyleId>
              </a:tblPr>
              <a:tblGrid>
                <a:gridCol w="452314">
                  <a:extLst>
                    <a:ext uri="{9D8B030D-6E8A-4147-A177-3AD203B41FA5}">
                      <a16:colId xmlns:a16="http://schemas.microsoft.com/office/drawing/2014/main" val="3764701756"/>
                    </a:ext>
                  </a:extLst>
                </a:gridCol>
                <a:gridCol w="1733870">
                  <a:extLst>
                    <a:ext uri="{9D8B030D-6E8A-4147-A177-3AD203B41FA5}">
                      <a16:colId xmlns:a16="http://schemas.microsoft.com/office/drawing/2014/main" val="1355391102"/>
                    </a:ext>
                  </a:extLst>
                </a:gridCol>
                <a:gridCol w="603085">
                  <a:extLst>
                    <a:ext uri="{9D8B030D-6E8A-4147-A177-3AD203B41FA5}">
                      <a16:colId xmlns:a16="http://schemas.microsoft.com/office/drawing/2014/main" val="224822389"/>
                    </a:ext>
                  </a:extLst>
                </a:gridCol>
                <a:gridCol w="603085">
                  <a:extLst>
                    <a:ext uri="{9D8B030D-6E8A-4147-A177-3AD203B41FA5}">
                      <a16:colId xmlns:a16="http://schemas.microsoft.com/office/drawing/2014/main" val="248885647"/>
                    </a:ext>
                  </a:extLst>
                </a:gridCol>
                <a:gridCol w="603085">
                  <a:extLst>
                    <a:ext uri="{9D8B030D-6E8A-4147-A177-3AD203B41FA5}">
                      <a16:colId xmlns:a16="http://schemas.microsoft.com/office/drawing/2014/main" val="1453466822"/>
                    </a:ext>
                  </a:extLst>
                </a:gridCol>
                <a:gridCol w="603085">
                  <a:extLst>
                    <a:ext uri="{9D8B030D-6E8A-4147-A177-3AD203B41FA5}">
                      <a16:colId xmlns:a16="http://schemas.microsoft.com/office/drawing/2014/main" val="4114734672"/>
                    </a:ext>
                  </a:extLst>
                </a:gridCol>
                <a:gridCol w="452314">
                  <a:extLst>
                    <a:ext uri="{9D8B030D-6E8A-4147-A177-3AD203B41FA5}">
                      <a16:colId xmlns:a16="http://schemas.microsoft.com/office/drawing/2014/main" val="270586611"/>
                    </a:ext>
                  </a:extLst>
                </a:gridCol>
                <a:gridCol w="1369506">
                  <a:extLst>
                    <a:ext uri="{9D8B030D-6E8A-4147-A177-3AD203B41FA5}">
                      <a16:colId xmlns:a16="http://schemas.microsoft.com/office/drawing/2014/main" val="3982701364"/>
                    </a:ext>
                  </a:extLst>
                </a:gridCol>
                <a:gridCol w="603085">
                  <a:extLst>
                    <a:ext uri="{9D8B030D-6E8A-4147-A177-3AD203B41FA5}">
                      <a16:colId xmlns:a16="http://schemas.microsoft.com/office/drawing/2014/main" val="1671367563"/>
                    </a:ext>
                  </a:extLst>
                </a:gridCol>
                <a:gridCol w="603085">
                  <a:extLst>
                    <a:ext uri="{9D8B030D-6E8A-4147-A177-3AD203B41FA5}">
                      <a16:colId xmlns:a16="http://schemas.microsoft.com/office/drawing/2014/main" val="2481795342"/>
                    </a:ext>
                  </a:extLst>
                </a:gridCol>
                <a:gridCol w="603085">
                  <a:extLst>
                    <a:ext uri="{9D8B030D-6E8A-4147-A177-3AD203B41FA5}">
                      <a16:colId xmlns:a16="http://schemas.microsoft.com/office/drawing/2014/main" val="2617581953"/>
                    </a:ext>
                  </a:extLst>
                </a:gridCol>
              </a:tblGrid>
              <a:tr h="397125">
                <a:tc>
                  <a:txBody>
                    <a:bodyPr/>
                    <a:lstStyle/>
                    <a:p>
                      <a:pPr algn="ctr" fontAlgn="ctr">
                        <a:buNone/>
                      </a:pPr>
                      <a:r>
                        <a:rPr lang="en-US" sz="1000" b="1" u="none" strike="noStrike" dirty="0">
                          <a:effectLst/>
                          <a:latin typeface="Times New Roman" panose="02020603050405020304" pitchFamily="18" charset="0"/>
                          <a:cs typeface="Times New Roman" panose="02020603050405020304" pitchFamily="18" charset="0"/>
                        </a:rPr>
                        <a:t>STT</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vi-VN" sz="1000" b="1" u="none" strike="noStrike" dirty="0">
                          <a:effectLst/>
                          <a:latin typeface="Times New Roman" panose="02020603050405020304" pitchFamily="18" charset="0"/>
                          <a:cs typeface="Times New Roman" panose="02020603050405020304" pitchFamily="18" charset="0"/>
                        </a:rPr>
                        <a:t>Đơn vị</a:t>
                      </a:r>
                      <a:endParaRPr lang="vi-VN"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u="none" strike="noStrike" dirty="0" err="1">
                          <a:effectLst/>
                          <a:latin typeface="Times New Roman" panose="02020603050405020304" pitchFamily="18" charset="0"/>
                          <a:cs typeface="Times New Roman" panose="02020603050405020304" pitchFamily="18" charset="0"/>
                        </a:rPr>
                        <a:t>Tổng</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số</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nhiệm</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vụ</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Đã</a:t>
                      </a:r>
                      <a:r>
                        <a:rPr lang="en-US" sz="1000" b="1" i="0" u="none" strike="noStrike" dirty="0">
                          <a:solidFill>
                            <a:srgbClr val="000000"/>
                          </a:solidFill>
                          <a:effectLst/>
                          <a:latin typeface="Times New Roman" panose="02020603050405020304" pitchFamily="18" charset="0"/>
                          <a:cs typeface="Times New Roman" panose="02020603050405020304" pitchFamily="18" charset="0"/>
                        </a:rPr>
                        <a:t> </a:t>
                      </a: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hoàn</a:t>
                      </a:r>
                      <a:r>
                        <a:rPr lang="en-US" sz="1000" b="1" i="0" u="none" strike="noStrike" dirty="0">
                          <a:solidFill>
                            <a:srgbClr val="000000"/>
                          </a:solidFill>
                          <a:effectLst/>
                          <a:latin typeface="Times New Roman" panose="02020603050405020304" pitchFamily="18" charset="0"/>
                          <a:cs typeface="Times New Roman" panose="02020603050405020304" pitchFamily="18" charset="0"/>
                        </a:rPr>
                        <a:t> </a:t>
                      </a: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thành</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u="none" strike="noStrike" dirty="0">
                          <a:effectLst/>
                          <a:latin typeface="Times New Roman" panose="02020603050405020304" pitchFamily="18" charset="0"/>
                          <a:cs typeface="Times New Roman" panose="02020603050405020304" pitchFamily="18" charset="0"/>
                        </a:rPr>
                        <a:t>Chưa </a:t>
                      </a:r>
                      <a:r>
                        <a:rPr lang="en-US" sz="1000" b="1" u="none" strike="noStrike" dirty="0" err="1">
                          <a:effectLst/>
                          <a:latin typeface="Times New Roman" panose="02020603050405020304" pitchFamily="18" charset="0"/>
                          <a:cs typeface="Times New Roman" panose="02020603050405020304" pitchFamily="18" charset="0"/>
                        </a:rPr>
                        <a:t>hoàn</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thành</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b="1" u="none" strike="noStrike" dirty="0">
                          <a:effectLst/>
                          <a:latin typeface="Times New Roman" panose="02020603050405020304" pitchFamily="18" charset="0"/>
                          <a:cs typeface="Times New Roman" panose="02020603050405020304" pitchFamily="18" charset="0"/>
                        </a:rPr>
                        <a:t>STT</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vi-VN" sz="1000" b="1" u="none" strike="noStrike" dirty="0">
                          <a:effectLst/>
                          <a:latin typeface="Times New Roman" panose="02020603050405020304" pitchFamily="18" charset="0"/>
                          <a:cs typeface="Times New Roman" panose="02020603050405020304" pitchFamily="18" charset="0"/>
                        </a:rPr>
                        <a:t>Đơn vị</a:t>
                      </a:r>
                      <a:endParaRPr lang="vi-VN"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u="none" strike="noStrike" dirty="0" err="1">
                          <a:effectLst/>
                          <a:latin typeface="Times New Roman" panose="02020603050405020304" pitchFamily="18" charset="0"/>
                          <a:cs typeface="Times New Roman" panose="02020603050405020304" pitchFamily="18" charset="0"/>
                        </a:rPr>
                        <a:t>Tổng</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số</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nhiệm</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vụ</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Đã</a:t>
                      </a:r>
                      <a:r>
                        <a:rPr lang="en-US" sz="1000" b="1" i="0" u="none" strike="noStrike" dirty="0">
                          <a:solidFill>
                            <a:srgbClr val="000000"/>
                          </a:solidFill>
                          <a:effectLst/>
                          <a:latin typeface="Times New Roman" panose="02020603050405020304" pitchFamily="18" charset="0"/>
                          <a:cs typeface="Times New Roman" panose="02020603050405020304" pitchFamily="18" charset="0"/>
                        </a:rPr>
                        <a:t> </a:t>
                      </a: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hoàn</a:t>
                      </a:r>
                      <a:r>
                        <a:rPr lang="en-US" sz="1000" b="1" i="0" u="none" strike="noStrike" dirty="0">
                          <a:solidFill>
                            <a:srgbClr val="000000"/>
                          </a:solidFill>
                          <a:effectLst/>
                          <a:latin typeface="Times New Roman" panose="02020603050405020304" pitchFamily="18" charset="0"/>
                          <a:cs typeface="Times New Roman" panose="02020603050405020304" pitchFamily="18" charset="0"/>
                        </a:rPr>
                        <a:t> </a:t>
                      </a:r>
                      <a:r>
                        <a:rPr lang="en-US" sz="1000" b="1" i="0" u="none" strike="noStrike" dirty="0" err="1">
                          <a:solidFill>
                            <a:srgbClr val="000000"/>
                          </a:solidFill>
                          <a:effectLst/>
                          <a:latin typeface="Times New Roman" panose="02020603050405020304" pitchFamily="18" charset="0"/>
                          <a:cs typeface="Times New Roman" panose="02020603050405020304" pitchFamily="18" charset="0"/>
                        </a:rPr>
                        <a:t>thành</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u="none" strike="noStrike" dirty="0">
                          <a:effectLst/>
                          <a:latin typeface="Times New Roman" panose="02020603050405020304" pitchFamily="18" charset="0"/>
                          <a:cs typeface="Times New Roman" panose="02020603050405020304" pitchFamily="18" charset="0"/>
                        </a:rPr>
                        <a:t>Chưa </a:t>
                      </a:r>
                      <a:r>
                        <a:rPr lang="en-US" sz="1000" b="1" u="none" strike="noStrike" dirty="0" err="1">
                          <a:effectLst/>
                          <a:latin typeface="Times New Roman" panose="02020603050405020304" pitchFamily="18" charset="0"/>
                          <a:cs typeface="Times New Roman" panose="02020603050405020304" pitchFamily="18" charset="0"/>
                        </a:rPr>
                        <a:t>hoàn</a:t>
                      </a:r>
                      <a:r>
                        <a:rPr lang="en-US" sz="1000" b="1" u="none" strike="noStrike" dirty="0">
                          <a:effectLst/>
                          <a:latin typeface="Times New Roman" panose="02020603050405020304" pitchFamily="18" charset="0"/>
                          <a:cs typeface="Times New Roman" panose="02020603050405020304" pitchFamily="18" charset="0"/>
                        </a:rPr>
                        <a:t> </a:t>
                      </a:r>
                      <a:r>
                        <a:rPr lang="en-US" sz="1000" b="1" u="none" strike="noStrike" dirty="0" err="1">
                          <a:effectLst/>
                          <a:latin typeface="Times New Roman" panose="02020603050405020304" pitchFamily="18" charset="0"/>
                          <a:cs typeface="Times New Roman" panose="02020603050405020304" pitchFamily="18" charset="0"/>
                        </a:rPr>
                        <a:t>thành</a:t>
                      </a:r>
                      <a:endParaRPr lang="en-US"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8108676"/>
                  </a:ext>
                </a:extLst>
              </a:tr>
              <a:tr h="197887">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1</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Dân</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tộc</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và</a:t>
                      </a:r>
                      <a:r>
                        <a:rPr lang="en-US" sz="1000" u="none" strike="noStrike" dirty="0">
                          <a:effectLst/>
                          <a:latin typeface="Times New Roman" panose="02020603050405020304" pitchFamily="18" charset="0"/>
                          <a:cs typeface="Times New Roman" panose="02020603050405020304" pitchFamily="18" charset="0"/>
                        </a:rPr>
                        <a:t> Tôn </a:t>
                      </a:r>
                      <a:r>
                        <a:rPr lang="en-US" sz="1000" u="none" strike="noStrike" dirty="0" err="1">
                          <a:effectLst/>
                          <a:latin typeface="Times New Roman" panose="02020603050405020304" pitchFamily="18" charset="0"/>
                          <a:cs typeface="Times New Roman" panose="02020603050405020304" pitchFamily="18" charset="0"/>
                        </a:rPr>
                        <a:t>giáo</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02</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02</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9</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a:effectLst/>
                          <a:latin typeface="Times New Roman" panose="02020603050405020304" pitchFamily="18" charset="0"/>
                          <a:cs typeface="Times New Roman" panose="02020603050405020304" pitchFamily="18" charset="0"/>
                        </a:rPr>
                        <a:t>Sở Ngoại vụ</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02</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97137651"/>
                  </a:ext>
                </a:extLst>
              </a:tr>
              <a:tr h="197887">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2</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a:effectLst/>
                          <a:latin typeface="Times New Roman" panose="02020603050405020304" pitchFamily="18" charset="0"/>
                          <a:cs typeface="Times New Roman" panose="02020603050405020304" pitchFamily="18" charset="0"/>
                        </a:rPr>
                        <a:t>Ban Quản </a:t>
                      </a:r>
                      <a:r>
                        <a:rPr lang="en-US" sz="1000" u="none" strike="noStrike" dirty="0" err="1">
                          <a:effectLst/>
                          <a:latin typeface="Times New Roman" panose="02020603050405020304" pitchFamily="18" charset="0"/>
                          <a:cs typeface="Times New Roman" panose="02020603050405020304" pitchFamily="18" charset="0"/>
                        </a:rPr>
                        <a:t>lý</a:t>
                      </a:r>
                      <a:r>
                        <a:rPr lang="en-US" sz="1000" u="none" strike="noStrike" dirty="0">
                          <a:effectLst/>
                          <a:latin typeface="Times New Roman" panose="02020603050405020304" pitchFamily="18" charset="0"/>
                          <a:cs typeface="Times New Roman" panose="02020603050405020304" pitchFamily="18" charset="0"/>
                        </a:rPr>
                        <a:t> Khu </a:t>
                      </a:r>
                      <a:r>
                        <a:rPr lang="en-US" sz="1000" u="none" strike="noStrike" dirty="0" err="1">
                          <a:effectLst/>
                          <a:latin typeface="Times New Roman" panose="02020603050405020304" pitchFamily="18" charset="0"/>
                          <a:cs typeface="Times New Roman" panose="02020603050405020304" pitchFamily="18" charset="0"/>
                        </a:rPr>
                        <a:t>kinh</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tế</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10</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Nội</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vụ</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04</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04</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22854602"/>
                  </a:ext>
                </a:extLst>
              </a:tr>
              <a:tr h="220528">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3</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vi-VN" sz="1000" u="none" strike="noStrike" dirty="0">
                          <a:effectLst/>
                          <a:latin typeface="Times New Roman" panose="02020603050405020304" pitchFamily="18" charset="0"/>
                          <a:cs typeface="Times New Roman" panose="02020603050405020304" pitchFamily="18" charset="0"/>
                        </a:rPr>
                        <a:t>Sở Công </a:t>
                      </a:r>
                      <a:r>
                        <a:rPr lang="en-US" sz="1000" u="none" strike="noStrike" dirty="0">
                          <a:effectLst/>
                          <a:latin typeface="Times New Roman" panose="02020603050405020304" pitchFamily="18" charset="0"/>
                          <a:cs typeface="Times New Roman" panose="02020603050405020304" pitchFamily="18" charset="0"/>
                        </a:rPr>
                        <a:t>T</a:t>
                      </a:r>
                      <a:r>
                        <a:rPr lang="vi-VN" sz="1000" u="none" strike="noStrike" dirty="0">
                          <a:effectLst/>
                          <a:latin typeface="Times New Roman" panose="02020603050405020304" pitchFamily="18" charset="0"/>
                          <a:cs typeface="Times New Roman" panose="02020603050405020304" pitchFamily="18" charset="0"/>
                        </a:rPr>
                        <a:t>hương</a:t>
                      </a:r>
                      <a:endParaRPr lang="vi-VN"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09</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09</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11</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vi-VN" sz="1000" u="none" strike="noStrike" dirty="0">
                          <a:effectLst/>
                          <a:latin typeface="Times New Roman" panose="02020603050405020304" pitchFamily="18" charset="0"/>
                          <a:cs typeface="Times New Roman" panose="02020603050405020304" pitchFamily="18" charset="0"/>
                        </a:rPr>
                        <a:t>Sở </a:t>
                      </a:r>
                      <a:r>
                        <a:rPr lang="en-US" sz="1000" u="none" strike="noStrike" dirty="0">
                          <a:effectLst/>
                          <a:latin typeface="Times New Roman" panose="02020603050405020304" pitchFamily="18" charset="0"/>
                          <a:cs typeface="Times New Roman" panose="02020603050405020304" pitchFamily="18" charset="0"/>
                        </a:rPr>
                        <a:t>NNMT</a:t>
                      </a:r>
                      <a:endParaRPr lang="vi-VN"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05</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04</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2803440"/>
                  </a:ext>
                </a:extLst>
              </a:tr>
              <a:tr h="228600">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4</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Văn </a:t>
                      </a:r>
                      <a:r>
                        <a:rPr lang="en-US" sz="1000" u="none" strike="noStrike" dirty="0" err="1">
                          <a:effectLst/>
                          <a:latin typeface="Times New Roman" panose="02020603050405020304" pitchFamily="18" charset="0"/>
                          <a:cs typeface="Times New Roman" panose="02020603050405020304" pitchFamily="18" charset="0"/>
                        </a:rPr>
                        <a:t>hóa</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Thể</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thao</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và</a:t>
                      </a:r>
                      <a:r>
                        <a:rPr lang="en-US" sz="1000" u="none" strike="noStrike" dirty="0">
                          <a:effectLst/>
                          <a:latin typeface="Times New Roman" panose="02020603050405020304" pitchFamily="18" charset="0"/>
                          <a:cs typeface="Times New Roman" panose="02020603050405020304" pitchFamily="18" charset="0"/>
                        </a:rPr>
                        <a:t> Du </a:t>
                      </a:r>
                      <a:r>
                        <a:rPr lang="en-US" sz="1000" u="none" strike="noStrike" dirty="0" err="1">
                          <a:effectLst/>
                          <a:latin typeface="Times New Roman" panose="02020603050405020304" pitchFamily="18" charset="0"/>
                          <a:cs typeface="Times New Roman" panose="02020603050405020304" pitchFamily="18" charset="0"/>
                        </a:rPr>
                        <a:t>lịch</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06</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05</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12</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vi-VN" sz="1000" u="none" strike="noStrike" dirty="0">
                          <a:effectLst/>
                          <a:latin typeface="Times New Roman" panose="02020603050405020304" pitchFamily="18" charset="0"/>
                          <a:cs typeface="Times New Roman" panose="02020603050405020304" pitchFamily="18" charset="0"/>
                        </a:rPr>
                        <a:t>Sở Tư pháp</a:t>
                      </a:r>
                      <a:endParaRPr lang="vi-VN"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05</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05</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98350839"/>
                  </a:ext>
                </a:extLst>
              </a:tr>
              <a:tr h="197887">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5</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Giáo</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dục</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và</a:t>
                      </a:r>
                      <a:r>
                        <a:rPr lang="en-US" sz="1000" u="none" strike="noStrike" dirty="0">
                          <a:effectLst/>
                          <a:latin typeface="Times New Roman" panose="02020603050405020304" pitchFamily="18" charset="0"/>
                          <a:cs typeface="Times New Roman" panose="02020603050405020304" pitchFamily="18" charset="0"/>
                        </a:rPr>
                        <a:t> Đào </a:t>
                      </a:r>
                      <a:r>
                        <a:rPr lang="en-US" sz="1000" u="none" strike="noStrike" dirty="0" err="1">
                          <a:effectLst/>
                          <a:latin typeface="Times New Roman" panose="02020603050405020304" pitchFamily="18" charset="0"/>
                          <a:cs typeface="Times New Roman" panose="02020603050405020304" pitchFamily="18" charset="0"/>
                        </a:rPr>
                        <a:t>tạo</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13</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Y </a:t>
                      </a:r>
                      <a:r>
                        <a:rPr lang="en-US" sz="1000" u="none" strike="noStrike" dirty="0" err="1">
                          <a:effectLst/>
                          <a:latin typeface="Times New Roman" panose="02020603050405020304" pitchFamily="18" charset="0"/>
                          <a:cs typeface="Times New Roman" panose="02020603050405020304" pitchFamily="18" charset="0"/>
                        </a:rPr>
                        <a:t>tế</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69186915"/>
                  </a:ext>
                </a:extLst>
              </a:tr>
              <a:tr h="197887">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6</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Xây</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dựng</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04</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14</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a:effectLst/>
                          <a:latin typeface="Times New Roman" panose="02020603050405020304" pitchFamily="18" charset="0"/>
                          <a:cs typeface="Times New Roman" panose="02020603050405020304" pitchFamily="18" charset="0"/>
                        </a:rPr>
                        <a:t>Thanh </a:t>
                      </a:r>
                      <a:r>
                        <a:rPr lang="en-US" sz="1000" u="none" strike="noStrike" dirty="0" err="1">
                          <a:effectLst/>
                          <a:latin typeface="Times New Roman" panose="02020603050405020304" pitchFamily="18" charset="0"/>
                          <a:cs typeface="Times New Roman" panose="02020603050405020304" pitchFamily="18" charset="0"/>
                        </a:rPr>
                        <a:t>tra</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tỉnh</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7525404"/>
                  </a:ext>
                </a:extLst>
              </a:tr>
              <a:tr h="197887">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7</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a:effectLst/>
                          <a:latin typeface="Times New Roman" panose="02020603050405020304" pitchFamily="18" charset="0"/>
                          <a:cs typeface="Times New Roman" panose="02020603050405020304" pitchFamily="18" charset="0"/>
                        </a:rPr>
                        <a:t>Sở Tài chính</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01</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15</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a:effectLst/>
                          <a:latin typeface="Times New Roman" panose="02020603050405020304" pitchFamily="18" charset="0"/>
                          <a:cs typeface="Times New Roman" panose="02020603050405020304" pitchFamily="18" charset="0"/>
                        </a:rPr>
                        <a:t>Công an </a:t>
                      </a:r>
                      <a:r>
                        <a:rPr lang="en-US" sz="1000" u="none" strike="noStrike" dirty="0" err="1">
                          <a:effectLst/>
                          <a:latin typeface="Times New Roman" panose="02020603050405020304" pitchFamily="18" charset="0"/>
                          <a:cs typeface="Times New Roman" panose="02020603050405020304" pitchFamily="18" charset="0"/>
                        </a:rPr>
                        <a:t>tỉnh</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9190221"/>
                  </a:ext>
                </a:extLst>
              </a:tr>
              <a:tr h="197887">
                <a:tc>
                  <a:txBody>
                    <a:bodyPr/>
                    <a:lstStyle/>
                    <a:p>
                      <a:pPr algn="ctr" fontAlgn="ctr">
                        <a:buNone/>
                      </a:pPr>
                      <a:r>
                        <a:rPr lang="en-US" sz="1000" u="none" strike="noStrike">
                          <a:effectLst/>
                          <a:latin typeface="Times New Roman" panose="02020603050405020304" pitchFamily="18" charset="0"/>
                          <a:cs typeface="Times New Roman" panose="02020603050405020304" pitchFamily="18" charset="0"/>
                        </a:rPr>
                        <a:t>8</a:t>
                      </a:r>
                      <a:endParaRPr lang="en-US" sz="1000" b="0" i="0" u="none" strike="noStrike">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ctr">
                        <a:buNone/>
                      </a:pPr>
                      <a:r>
                        <a:rPr lang="en-US" sz="1000" u="none" strike="noStrike" dirty="0" err="1">
                          <a:effectLst/>
                          <a:latin typeface="Times New Roman" panose="02020603050405020304" pitchFamily="18" charset="0"/>
                          <a:cs typeface="Times New Roman" panose="02020603050405020304" pitchFamily="18" charset="0"/>
                        </a:rPr>
                        <a:t>Sở</a:t>
                      </a:r>
                      <a:r>
                        <a:rPr lang="en-US" sz="1000" u="none" strike="noStrike" dirty="0">
                          <a:effectLst/>
                          <a:latin typeface="Times New Roman" panose="02020603050405020304" pitchFamily="18" charset="0"/>
                          <a:cs typeface="Times New Roman" panose="02020603050405020304" pitchFamily="18" charset="0"/>
                        </a:rPr>
                        <a:t> Khoa </a:t>
                      </a:r>
                      <a:r>
                        <a:rPr lang="en-US" sz="1000" u="none" strike="noStrike" dirty="0" err="1">
                          <a:effectLst/>
                          <a:latin typeface="Times New Roman" panose="02020603050405020304" pitchFamily="18" charset="0"/>
                          <a:cs typeface="Times New Roman" panose="02020603050405020304" pitchFamily="18" charset="0"/>
                        </a:rPr>
                        <a:t>học</a:t>
                      </a:r>
                      <a:r>
                        <a:rPr lang="en-US" sz="1000" u="none" strike="noStrike" dirty="0">
                          <a:effectLst/>
                          <a:latin typeface="Times New Roman" panose="02020603050405020304" pitchFamily="18" charset="0"/>
                          <a:cs typeface="Times New Roman" panose="02020603050405020304" pitchFamily="18" charset="0"/>
                        </a:rPr>
                        <a:t> </a:t>
                      </a:r>
                      <a:r>
                        <a:rPr lang="en-US" sz="1000" u="none" strike="noStrike" dirty="0" err="1">
                          <a:effectLst/>
                          <a:latin typeface="Times New Roman" panose="02020603050405020304" pitchFamily="18" charset="0"/>
                          <a:cs typeface="Times New Roman" panose="02020603050405020304" pitchFamily="18" charset="0"/>
                        </a:rPr>
                        <a:t>và</a:t>
                      </a:r>
                      <a:r>
                        <a:rPr lang="en-US" sz="1000" u="none" strike="noStrike" dirty="0">
                          <a:effectLst/>
                          <a:latin typeface="Times New Roman" panose="02020603050405020304" pitchFamily="18" charset="0"/>
                          <a:cs typeface="Times New Roman" panose="02020603050405020304" pitchFamily="18" charset="0"/>
                        </a:rPr>
                        <a:t> Công </a:t>
                      </a:r>
                      <a:r>
                        <a:rPr lang="en-US" sz="1000" u="none" strike="noStrike" dirty="0" err="1">
                          <a:effectLst/>
                          <a:latin typeface="Times New Roman" panose="02020603050405020304" pitchFamily="18" charset="0"/>
                          <a:cs typeface="Times New Roman" panose="02020603050405020304" pitchFamily="18" charset="0"/>
                        </a:rPr>
                        <a:t>nghệ</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buNone/>
                      </a:pPr>
                      <a:r>
                        <a:rPr lang="en-US" sz="1000" b="0" i="0" u="none" strike="noStrike" dirty="0">
                          <a:solidFill>
                            <a:srgbClr val="000000"/>
                          </a:solidFill>
                          <a:effectLst/>
                          <a:latin typeface="Times New Roman" panose="02020603050405020304" pitchFamily="18" charset="0"/>
                          <a:cs typeface="Times New Roman" panose="02020603050405020304" pitchFamily="18" charset="0"/>
                        </a:rPr>
                        <a:t>-</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 </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dirty="0">
                          <a:effectLst/>
                          <a:latin typeface="Times New Roman" panose="02020603050405020304" pitchFamily="18" charset="0"/>
                          <a:cs typeface="Times New Roman" panose="02020603050405020304" pitchFamily="18" charset="0"/>
                        </a:rPr>
                        <a:t> </a:t>
                      </a:r>
                      <a:r>
                        <a:rPr lang="en-US" sz="1000" b="1" u="none" strike="noStrike" dirty="0">
                          <a:effectLst/>
                          <a:latin typeface="Times New Roman" panose="02020603050405020304" pitchFamily="18" charset="0"/>
                          <a:cs typeface="Times New Roman" panose="02020603050405020304" pitchFamily="18" charset="0"/>
                        </a:rPr>
                        <a:t>TỔNG CỘNG</a:t>
                      </a:r>
                      <a:endParaRPr lang="en-US" sz="1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i="0" u="none" strike="noStrike" dirty="0">
                          <a:solidFill>
                            <a:srgbClr val="000000"/>
                          </a:solidFill>
                          <a:effectLst/>
                          <a:latin typeface="Times New Roman" panose="02020603050405020304" pitchFamily="18" charset="0"/>
                          <a:cs typeface="Times New Roman" panose="02020603050405020304" pitchFamily="18" charset="0"/>
                        </a:rPr>
                        <a:t>43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i="0" u="none" strike="noStrike" dirty="0">
                          <a:solidFill>
                            <a:srgbClr val="000000"/>
                          </a:solidFill>
                          <a:effectLst/>
                          <a:latin typeface="Times New Roman" panose="02020603050405020304" pitchFamily="18" charset="0"/>
                          <a:cs typeface="Times New Roman" panose="02020603050405020304" pitchFamily="18" charset="0"/>
                        </a:rPr>
                        <a:t>33</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b="1" i="0" u="none" strike="noStrike" dirty="0">
                          <a:solidFill>
                            <a:srgbClr val="000000"/>
                          </a:solidFill>
                          <a:effectLst/>
                          <a:latin typeface="Times New Roman" panose="02020603050405020304" pitchFamily="18" charset="0"/>
                          <a:cs typeface="Times New Roman" panose="02020603050405020304" pitchFamily="18" charset="0"/>
                        </a:rPr>
                        <a:t>06</a:t>
                      </a:r>
                    </a:p>
                  </a:txBody>
                  <a:tcPr marL="9423" marR="9423" marT="94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04623299"/>
                  </a:ext>
                </a:extLst>
              </a:tr>
            </a:tbl>
          </a:graphicData>
        </a:graphic>
      </p:graphicFrame>
    </p:spTree>
    <p:extLst>
      <p:ext uri="{BB962C8B-B14F-4D97-AF65-F5344CB8AC3E}">
        <p14:creationId xmlns:p14="http://schemas.microsoft.com/office/powerpoint/2010/main" val="173166550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16998-EB33-9C1B-FD91-3181B4C74915}"/>
            </a:ext>
          </a:extLst>
        </p:cNvPr>
        <p:cNvGrpSpPr/>
        <p:nvPr/>
      </p:nvGrpSpPr>
      <p:grpSpPr>
        <a:xfrm>
          <a:off x="0" y="0"/>
          <a:ext cx="0" cy="0"/>
          <a:chOff x="0" y="0"/>
          <a:chExt cx="0" cy="0"/>
        </a:xfrm>
      </p:grpSpPr>
      <p:sp>
        <p:nvSpPr>
          <p:cNvPr id="10" name="Rounded Rectangle 9">
            <a:extLst>
              <a:ext uri="{FF2B5EF4-FFF2-40B4-BE49-F238E27FC236}">
                <a16:creationId xmlns:a16="http://schemas.microsoft.com/office/drawing/2014/main" id="{796E686A-D686-2C35-4916-EC25687D46DE}"/>
              </a:ext>
            </a:extLst>
          </p:cNvPr>
          <p:cNvSpPr/>
          <p:nvPr/>
        </p:nvSpPr>
        <p:spPr>
          <a:xfrm>
            <a:off x="114300" y="590549"/>
            <a:ext cx="8915400" cy="4502329"/>
          </a:xfrm>
          <a:prstGeom prst="roundRect">
            <a:avLst>
              <a:gd name="adj" fmla="val 4329"/>
            </a:avLst>
          </a:prstGeom>
          <a:ln/>
        </p:spPr>
        <p:style>
          <a:lnRef idx="2">
            <a:schemeClr val="accent4"/>
          </a:lnRef>
          <a:fillRef idx="1">
            <a:schemeClr val="lt1"/>
          </a:fillRef>
          <a:effectRef idx="0">
            <a:schemeClr val="accent4"/>
          </a:effectRef>
          <a:fontRef idx="minor">
            <a:schemeClr val="dk1"/>
          </a:fontRef>
        </p:style>
        <p:txBody>
          <a:bodyPr anchor="ctr"/>
          <a:lstStyle/>
          <a:p>
            <a:pPr marL="285750" indent="-285750" algn="just">
              <a:spcBef>
                <a:spcPts val="600"/>
              </a:spcBef>
              <a:buFont typeface="Wingdings" pitchFamily="2" charset="2"/>
              <a:buChar char="Ø"/>
              <a:defRPr/>
            </a:pPr>
            <a:endParaRPr lang="en-US" sz="2000" b="1" u="sng">
              <a:solidFill>
                <a:srgbClr val="0000FF"/>
              </a:solidFill>
              <a:latin typeface="Arial" pitchFamily="34" charset="0"/>
              <a:cs typeface="Arial" pitchFamily="34" charset="0"/>
            </a:endParaRPr>
          </a:p>
          <a:p>
            <a:pPr algn="just">
              <a:spcBef>
                <a:spcPts val="600"/>
              </a:spcBef>
              <a:defRPr/>
            </a:pPr>
            <a:endParaRPr lang="en-US" dirty="0">
              <a:solidFill>
                <a:srgbClr val="FF0000"/>
              </a:solidFill>
              <a:latin typeface="Arial" pitchFamily="34" charset="0"/>
              <a:cs typeface="Arial" pitchFamily="34" charset="0"/>
            </a:endParaRPr>
          </a:p>
        </p:txBody>
      </p:sp>
      <p:pic>
        <p:nvPicPr>
          <p:cNvPr id="9" name="Picture 8">
            <a:extLst>
              <a:ext uri="{FF2B5EF4-FFF2-40B4-BE49-F238E27FC236}">
                <a16:creationId xmlns:a16="http://schemas.microsoft.com/office/drawing/2014/main" id="{DD2B4C1D-9EEF-AAF7-EAED-B45F0461D80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7936" y="-18808"/>
            <a:ext cx="9153524" cy="685800"/>
          </a:xfrm>
          <a:prstGeom prst="rect">
            <a:avLst/>
          </a:prstGeom>
          <a:solidFill>
            <a:srgbClr val="FF0000"/>
          </a:solidFill>
          <a:ln>
            <a:noFill/>
          </a:ln>
          <a:effectLst/>
        </p:spPr>
      </p:pic>
      <p:sp>
        <p:nvSpPr>
          <p:cNvPr id="8" name="Parallelogram 5">
            <a:extLst>
              <a:ext uri="{FF2B5EF4-FFF2-40B4-BE49-F238E27FC236}">
                <a16:creationId xmlns:a16="http://schemas.microsoft.com/office/drawing/2014/main" id="{4E22768E-0BAA-D01D-A748-0A8E1C33AD70}"/>
              </a:ext>
            </a:extLst>
          </p:cNvPr>
          <p:cNvSpPr/>
          <p:nvPr/>
        </p:nvSpPr>
        <p:spPr>
          <a:xfrm>
            <a:off x="685800" y="514350"/>
            <a:ext cx="7620000" cy="330947"/>
          </a:xfrm>
          <a:prstGeom prst="parallelogram">
            <a:avLst>
              <a:gd name="adj" fmla="val 43839"/>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Arial" pitchFamily="34" charset="0"/>
                <a:cs typeface="Arial" pitchFamily="34" charset="0"/>
              </a:rPr>
              <a:t>06 NHIỆM VỤ TRỌNG TÂM QUÝ III CHƯA HOÀN THÀNH</a:t>
            </a:r>
            <a:endParaRPr lang="en-US" sz="1400" b="1" dirty="0">
              <a:latin typeface="Arial" pitchFamily="34" charset="0"/>
              <a:cs typeface="Arial" pitchFamily="34" charset="0"/>
            </a:endParaRPr>
          </a:p>
        </p:txBody>
      </p:sp>
      <p:sp>
        <p:nvSpPr>
          <p:cNvPr id="16" name="Parallelogram 5">
            <a:extLst>
              <a:ext uri="{FF2B5EF4-FFF2-40B4-BE49-F238E27FC236}">
                <a16:creationId xmlns:a16="http://schemas.microsoft.com/office/drawing/2014/main" id="{3DCB7813-B4A7-DD80-E9C5-655C0E06647B}"/>
              </a:ext>
            </a:extLst>
          </p:cNvPr>
          <p:cNvSpPr/>
          <p:nvPr/>
        </p:nvSpPr>
        <p:spPr>
          <a:xfrm>
            <a:off x="685800" y="16367"/>
            <a:ext cx="7983540" cy="464297"/>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Arial" pitchFamily="34" charset="0"/>
                <a:cs typeface="Arial" pitchFamily="34" charset="0"/>
              </a:rPr>
              <a:t>II. NHIỆM VỤ CÔNG TÁC TRỌNG TÂM</a:t>
            </a:r>
            <a:endParaRPr lang="en-US" b="1" dirty="0">
              <a:latin typeface="Arial" pitchFamily="34" charset="0"/>
              <a:cs typeface="Arial" pitchFamily="34" charset="0"/>
            </a:endParaRPr>
          </a:p>
        </p:txBody>
      </p:sp>
      <p:sp>
        <p:nvSpPr>
          <p:cNvPr id="5" name="TextBox 4">
            <a:extLst>
              <a:ext uri="{FF2B5EF4-FFF2-40B4-BE49-F238E27FC236}">
                <a16:creationId xmlns:a16="http://schemas.microsoft.com/office/drawing/2014/main" id="{3CA8ACFF-99FC-F5E3-FF99-53B875057E6A}"/>
              </a:ext>
            </a:extLst>
          </p:cNvPr>
          <p:cNvSpPr txBox="1"/>
          <p:nvPr/>
        </p:nvSpPr>
        <p:spPr>
          <a:xfrm>
            <a:off x="381000" y="1010274"/>
            <a:ext cx="8440740" cy="4018408"/>
          </a:xfrm>
          <a:prstGeom prst="rect">
            <a:avLst/>
          </a:prstGeom>
          <a:noFill/>
        </p:spPr>
        <p:txBody>
          <a:bodyPr wrap="square" rtlCol="0">
            <a:spAutoFit/>
          </a:bodyPr>
          <a:lstStyle/>
          <a:p>
            <a:pPr algn="just">
              <a:lnSpc>
                <a:spcPct val="110000"/>
              </a:lnSpc>
              <a:spcBef>
                <a:spcPts val="600"/>
              </a:spcBef>
            </a:pPr>
            <a:r>
              <a:rPr lang="en-US" sz="1600" b="1" dirty="0">
                <a:latin typeface="Times New Roman" panose="02020603050405020304" pitchFamily="18" charset="0"/>
                <a:cs typeface="Times New Roman" panose="02020603050405020304" pitchFamily="18" charset="0"/>
              </a:rPr>
              <a:t>1. </a:t>
            </a:r>
            <a:r>
              <a:rPr lang="en-US" sz="1600" b="1" dirty="0" err="1">
                <a:latin typeface="Times New Roman" panose="02020603050405020304" pitchFamily="18" charset="0"/>
                <a:cs typeface="Times New Roman" panose="02020603050405020304" pitchFamily="18" charset="0"/>
              </a:rPr>
              <a:t>Sở</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Ngoại</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vụ</a:t>
            </a:r>
            <a:r>
              <a:rPr lang="en-US" sz="1600" b="1" dirty="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r>
              <a:rPr lang="vi-VN" sz="1600" dirty="0">
                <a:latin typeface="Times New Roman" panose="02020603050405020304" pitchFamily="18" charset="0"/>
                <a:cs typeface="Times New Roman" panose="02020603050405020304" pitchFamily="18" charset="0"/>
              </a:rPr>
              <a:t>Tham mưu tổ chức đoàn công tác của Sở Ngoại vụ đi làm việc với Sở Ngoại vụ các tỉnh Nam Lào để trao đổi, đánh giá kết quả thực hiện Bản ghi nhớ hợp tác giai đoạn 2021 - 2025 giữa tỉnh với 4 tỉnh Nam Lào. </a:t>
            </a:r>
            <a:endParaRPr lang="en-US" sz="1600" dirty="0">
              <a:latin typeface="Times New Roman" panose="02020603050405020304" pitchFamily="18" charset="0"/>
              <a:cs typeface="Times New Roman" panose="02020603050405020304" pitchFamily="18" charset="0"/>
            </a:endParaRPr>
          </a:p>
          <a:p>
            <a:pPr algn="just">
              <a:lnSpc>
                <a:spcPct val="110000"/>
              </a:lnSpc>
              <a:spcBef>
                <a:spcPts val="600"/>
              </a:spcBef>
            </a:pPr>
            <a:r>
              <a:rPr lang="en-US" sz="1600" b="1" dirty="0">
                <a:latin typeface="Times New Roman" panose="02020603050405020304" pitchFamily="18" charset="0"/>
                <a:cs typeface="Times New Roman" panose="02020603050405020304" pitchFamily="18" charset="0"/>
              </a:rPr>
              <a:t>2. </a:t>
            </a:r>
            <a:r>
              <a:rPr lang="en-US" sz="1600" b="1" dirty="0" err="1">
                <a:latin typeface="Times New Roman" panose="02020603050405020304" pitchFamily="18" charset="0"/>
                <a:cs typeface="Times New Roman" panose="02020603050405020304" pitchFamily="18" charset="0"/>
              </a:rPr>
              <a:t>Sở</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Nông</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nghiệp</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và</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Môi</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trường</a:t>
            </a:r>
            <a:r>
              <a:rPr lang="en-US" sz="1600" b="1"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Xây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dựng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Nghị</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quyết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quy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định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chính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sách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hỗ</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trợ</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khắc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phục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dịch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bệnh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động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vật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trên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địa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bàn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tỉnh</a:t>
            </a:r>
            <a:r>
              <a:rPr lang="en-US" sz="1600" dirty="0">
                <a:latin typeface="Times New Roman" panose="02020603050405020304" pitchFamily="18" charset="0"/>
                <a:cs typeface="Times New Roman" panose="02020603050405020304" pitchFamily="18" charset="0"/>
              </a:rPr>
              <a:t> Gia Lai. </a:t>
            </a:r>
          </a:p>
          <a:p>
            <a:pPr algn="just">
              <a:lnSpc>
                <a:spcPct val="110000"/>
              </a:lnSpc>
              <a:spcBef>
                <a:spcPts val="600"/>
              </a:spcBef>
            </a:pPr>
            <a:r>
              <a:rPr lang="en-US" sz="1600" b="1" dirty="0">
                <a:latin typeface="Times New Roman" panose="02020603050405020304" pitchFamily="18" charset="0"/>
                <a:cs typeface="Times New Roman" panose="02020603050405020304" pitchFamily="18" charset="0"/>
              </a:rPr>
              <a:t>3. </a:t>
            </a:r>
            <a:r>
              <a:rPr lang="en-US" sz="1600" b="1" dirty="0" err="1">
                <a:latin typeface="Times New Roman" panose="02020603050405020304" pitchFamily="18" charset="0"/>
                <a:cs typeface="Times New Roman" panose="02020603050405020304" pitchFamily="18" charset="0"/>
              </a:rPr>
              <a:t>Sở</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Nội</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vụ</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i</a:t>
            </a:r>
            <a:r>
              <a:rPr lang="en-US" sz="1600" b="1" dirty="0">
                <a:latin typeface="Times New Roman" panose="02020603050405020304" pitchFamily="18" charset="0"/>
                <a:cs typeface="Times New Roman" panose="02020603050405020304" pitchFamily="18" charset="0"/>
              </a:rPr>
              <a:t>) </a:t>
            </a:r>
            <a:r>
              <a:rPr lang="vi-VN" sz="1600" dirty="0">
                <a:latin typeface="Times New Roman" panose="02020603050405020304" pitchFamily="18" charset="0"/>
                <a:cs typeface="Times New Roman" panose="02020603050405020304" pitchFamily="18" charset="0"/>
              </a:rPr>
              <a:t>Xây dựng Kế hoạch chỉnh lý, xử lý tài liệu tích đống các cơ quan, đơn vị Nhà nước giai đoạn 2026-2030</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(ii) </a:t>
            </a:r>
            <a:r>
              <a:rPr lang="vi-VN" sz="1600" dirty="0">
                <a:latin typeface="Times New Roman" panose="02020603050405020304" pitchFamily="18" charset="0"/>
                <a:cs typeface="Times New Roman" panose="02020603050405020304" pitchFamily="18" charset="0"/>
              </a:rPr>
              <a:t>Trình HĐND tỉnh sửa đổi, bổ sung Nghị quyết số 12/2024/NQ-HĐND ngày 12/7/2024 của HĐND tỉnh quy định mức tặng quà đối với Trung tâm Chăm sóc và Điều dưỡng người có công, người có công và thân nhân người có công với cách mạng nhân dịp Lễ, tết trên địa bàn tỉnh Gia Lai</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(iii) </a:t>
            </a:r>
            <a:r>
              <a:rPr lang="vi-VN" sz="1600" dirty="0">
                <a:latin typeface="Times New Roman" panose="02020603050405020304" pitchFamily="18" charset="0"/>
                <a:cs typeface="Times New Roman" panose="02020603050405020304" pitchFamily="18" charset="0"/>
              </a:rPr>
              <a:t>Trình HĐND tỉnh sửa đổi, bổ sung Nghị quyết số 38/2024/NQ-HĐND ngày 12/12/2024 của HĐND tỉnh quy định mức hỗ trợ bổ sung đối với người đang thờ cúng liệt sĩ thuộc diện hộ nghèo, hộ cận nghèo trên địa bàn tỉnh Bình Định</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(iv) </a:t>
            </a:r>
            <a:r>
              <a:rPr lang="en-US" sz="1600" dirty="0" err="1">
                <a:latin typeface="Times New Roman" panose="02020603050405020304" pitchFamily="18" charset="0"/>
                <a:cs typeface="Times New Roman" panose="02020603050405020304" pitchFamily="18" charset="0"/>
              </a:rPr>
              <a:t>Trình</a:t>
            </a:r>
            <a:r>
              <a:rPr lang="en-US" sz="1600" dirty="0">
                <a:latin typeface="Times New Roman" panose="02020603050405020304" pitchFamily="18" charset="0"/>
                <a:cs typeface="Times New Roman" panose="02020603050405020304" pitchFamily="18" charset="0"/>
              </a:rPr>
              <a:t> UBND </a:t>
            </a:r>
            <a:r>
              <a:rPr lang="en-US" sz="1600" dirty="0" err="1">
                <a:latin typeface="Times New Roman" panose="02020603050405020304" pitchFamily="18" charset="0"/>
                <a:cs typeface="Times New Roman" panose="02020603050405020304" pitchFamily="18" charset="0"/>
              </a:rPr>
              <a:t>sửa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đổi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bổ</a:t>
            </a:r>
            <a:r>
              <a:rPr lang="en-US" sz="1600" dirty="0">
                <a:latin typeface="Times New Roman" panose="02020603050405020304" pitchFamily="18" charset="0"/>
                <a:cs typeface="Times New Roman" panose="02020603050405020304" pitchFamily="18" charset="0"/>
              </a:rPr>
              <a:t> sung </a:t>
            </a:r>
            <a:r>
              <a:rPr lang="en-US" sz="1600" dirty="0" err="1">
                <a:latin typeface="Times New Roman" panose="02020603050405020304" pitchFamily="18" charset="0"/>
                <a:cs typeface="Times New Roman" panose="02020603050405020304" pitchFamily="18" charset="0"/>
              </a:rPr>
              <a:t>Quyết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định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số</a:t>
            </a:r>
            <a:r>
              <a:rPr lang="en-US" sz="1600" dirty="0">
                <a:latin typeface="Times New Roman" panose="02020603050405020304" pitchFamily="18" charset="0"/>
                <a:cs typeface="Times New Roman" panose="02020603050405020304" pitchFamily="18" charset="0"/>
              </a:rPr>
              <a:t> 56/2023/QĐ-UBND </a:t>
            </a:r>
            <a:r>
              <a:rPr lang="en-US" sz="1600" dirty="0" err="1">
                <a:latin typeface="Times New Roman" panose="02020603050405020304" pitchFamily="18" charset="0"/>
                <a:cs typeface="Times New Roman" panose="02020603050405020304" pitchFamily="18" charset="0"/>
              </a:rPr>
              <a:t>ngày</a:t>
            </a:r>
            <a:r>
              <a:rPr lang="en-US" sz="1600" dirty="0">
                <a:latin typeface="Times New Roman" panose="02020603050405020304" pitchFamily="18" charset="0"/>
                <a:cs typeface="Times New Roman" panose="02020603050405020304" pitchFamily="18" charset="0"/>
              </a:rPr>
              <a:t> 10/9/2023 </a:t>
            </a:r>
            <a:r>
              <a:rPr lang="en-US" sz="1600" dirty="0" err="1">
                <a:latin typeface="Times New Roman" panose="02020603050405020304" pitchFamily="18" charset="0"/>
                <a:cs typeface="Times New Roman" panose="02020603050405020304" pitchFamily="18" charset="0"/>
              </a:rPr>
              <a:t>của</a:t>
            </a:r>
            <a:r>
              <a:rPr lang="en-US" sz="1600" dirty="0">
                <a:latin typeface="Times New Roman" panose="02020603050405020304" pitchFamily="18" charset="0"/>
                <a:cs typeface="Times New Roman" panose="02020603050405020304" pitchFamily="18" charset="0"/>
              </a:rPr>
              <a:t> UBND </a:t>
            </a:r>
            <a:r>
              <a:rPr lang="en-US" sz="1600" dirty="0" err="1">
                <a:latin typeface="Times New Roman" panose="02020603050405020304" pitchFamily="18" charset="0"/>
                <a:cs typeface="Times New Roman" panose="02020603050405020304" pitchFamily="18" charset="0"/>
              </a:rPr>
              <a:t>tỉnh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về</a:t>
            </a:r>
            <a:r>
              <a:rPr lang="en-US" sz="1600" dirty="0">
                <a:latin typeface="Times New Roman" panose="02020603050405020304" pitchFamily="18" charset="0"/>
                <a:cs typeface="Times New Roman" panose="02020603050405020304" pitchFamily="18" charset="0"/>
              </a:rPr>
              <a:t> ban </a:t>
            </a:r>
            <a:r>
              <a:rPr lang="en-US" sz="1600" dirty="0" err="1">
                <a:latin typeface="Times New Roman" panose="02020603050405020304" pitchFamily="18" charset="0"/>
                <a:cs typeface="Times New Roman" panose="02020603050405020304" pitchFamily="18" charset="0"/>
              </a:rPr>
              <a:t>hành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quy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chế</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quản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trình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ghi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liệt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mộ</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liệt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trên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địa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bàn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tỉnh</a:t>
            </a:r>
            <a:r>
              <a:rPr lang="en-US" sz="1600" dirty="0">
                <a:latin typeface="Times New Roman" panose="02020603050405020304" pitchFamily="18" charset="0"/>
                <a:cs typeface="Times New Roman" panose="02020603050405020304" pitchFamily="18" charset="0"/>
              </a:rPr>
              <a:t> Bình Định </a:t>
            </a:r>
            <a:r>
              <a:rPr lang="en-US" sz="1600" dirty="0" err="1">
                <a:latin typeface="Times New Roman" panose="02020603050405020304" pitchFamily="18" charset="0"/>
                <a:cs typeface="Times New Roman" panose="02020603050405020304" pitchFamily="18" charset="0"/>
              </a:rPr>
              <a:t>thành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tỉnh</a:t>
            </a:r>
            <a:r>
              <a:rPr lang="en-US" sz="1600" dirty="0">
                <a:latin typeface="Times New Roman" panose="02020603050405020304" pitchFamily="18" charset="0"/>
                <a:cs typeface="Times New Roman" panose="02020603050405020304" pitchFamily="18" charset="0"/>
              </a:rPr>
              <a:t> Gia Lai. </a:t>
            </a:r>
          </a:p>
        </p:txBody>
      </p:sp>
    </p:spTree>
    <p:extLst>
      <p:ext uri="{BB962C8B-B14F-4D97-AF65-F5344CB8AC3E}">
        <p14:creationId xmlns:p14="http://schemas.microsoft.com/office/powerpoint/2010/main" val="98703356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819150"/>
            <a:ext cx="2859252" cy="3847207"/>
          </a:xfrm>
          <a:prstGeom prst="rect">
            <a:avLst/>
          </a:prstGeom>
          <a:noFill/>
          <a:ln w="19050">
            <a:solidFill>
              <a:srgbClr val="0000FF"/>
            </a:solidFill>
          </a:ln>
        </p:spPr>
        <p:txBody>
          <a:bodyPr wrap="square" rtlCol="0">
            <a:spAutoFit/>
          </a:bodyPr>
          <a:lstStyle/>
          <a:p>
            <a:pPr algn="just" eaLnBrk="0" hangingPunct="0">
              <a:spcBef>
                <a:spcPts val="600"/>
              </a:spcBef>
              <a:defRPr/>
            </a:pPr>
            <a:r>
              <a:rPr lang="en-US" dirty="0" err="1">
                <a:latin typeface="Times New Roman" pitchFamily="18" charset="0"/>
                <a:cs typeface="Times New Roman" pitchFamily="18" charset="0"/>
              </a:rPr>
              <a:t>Tính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01/7/2025 </a:t>
            </a:r>
            <a:r>
              <a:rPr lang="en-US" dirty="0" err="1">
                <a:latin typeface="Times New Roman" pitchFamily="18" charset="0"/>
                <a:cs typeface="Times New Roman" pitchFamily="18" charset="0"/>
              </a:rPr>
              <a:t>đến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30/9/2025, UBND tỉnh, Chủ tịch UBND tỉnh đã giao tổng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2.301 </a:t>
            </a:r>
            <a:r>
              <a:rPr lang="en-US" dirty="0" err="1">
                <a:latin typeface="Times New Roman" pitchFamily="18" charset="0"/>
                <a:cs typeface="Times New Roman" pitchFamily="18" charset="0"/>
              </a:rPr>
              <a:t>nhiệm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vụ</a:t>
            </a:r>
            <a:r>
              <a:rPr lang="en-US" dirty="0">
                <a:latin typeface="Times New Roman" pitchFamily="18" charset="0"/>
                <a:cs typeface="Times New Roman" pitchFamily="18" charset="0"/>
              </a:rPr>
              <a:t>.</a:t>
            </a:r>
            <a:r>
              <a:rPr lang="en-US" dirty="0">
                <a:solidFill>
                  <a:srgbClr val="FF0000"/>
                </a:solidFill>
                <a:latin typeface="Times New Roman" pitchFamily="18" charset="0"/>
                <a:cs typeface="Times New Roman" pitchFamily="18" charset="0"/>
              </a:rPr>
              <a:t> </a:t>
            </a:r>
            <a:r>
              <a:rPr lang="en-US" dirty="0">
                <a:latin typeface="Times New Roman" pitchFamily="18" charset="0"/>
                <a:cs typeface="Times New Roman" pitchFamily="18" charset="0"/>
              </a:rPr>
              <a:t>Trong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 </a:t>
            </a:r>
          </a:p>
          <a:p>
            <a:pPr marL="400050" indent="-400050" algn="just" eaLnBrk="0" hangingPunct="0">
              <a:spcBef>
                <a:spcPts val="600"/>
              </a:spcBef>
              <a:buAutoNum type="romanLcParenBoth"/>
              <a:defRPr/>
            </a:pPr>
            <a:r>
              <a:rPr lang="en-US" dirty="0" err="1">
                <a:solidFill>
                  <a:srgbClr val="0070C0"/>
                </a:solidFill>
                <a:latin typeface="Times New Roman" pitchFamily="18" charset="0"/>
                <a:cs typeface="Times New Roman" pitchFamily="18" charset="0"/>
              </a:rPr>
              <a:t>Đã</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hoàn</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thành</a:t>
            </a:r>
            <a:r>
              <a:rPr lang="en-US" dirty="0">
                <a:solidFill>
                  <a:srgbClr val="0070C0"/>
                </a:solidFill>
                <a:latin typeface="Times New Roman" pitchFamily="18" charset="0"/>
                <a:cs typeface="Times New Roman" pitchFamily="18" charset="0"/>
              </a:rPr>
              <a:t> 1.498 </a:t>
            </a:r>
            <a:r>
              <a:rPr lang="en-US" dirty="0" err="1">
                <a:solidFill>
                  <a:srgbClr val="0070C0"/>
                </a:solidFill>
                <a:latin typeface="Times New Roman" pitchFamily="18" charset="0"/>
                <a:cs typeface="Times New Roman" pitchFamily="18" charset="0"/>
              </a:rPr>
              <a:t>nhiệm</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vụ</a:t>
            </a:r>
            <a:r>
              <a:rPr lang="en-US" dirty="0">
                <a:solidFill>
                  <a:srgbClr val="0070C0"/>
                </a:solidFill>
                <a:latin typeface="Times New Roman" pitchFamily="18" charset="0"/>
                <a:cs typeface="Times New Roman" pitchFamily="18" charset="0"/>
              </a:rPr>
              <a:t> (1.308 </a:t>
            </a:r>
            <a:r>
              <a:rPr lang="en-US" dirty="0" err="1">
                <a:solidFill>
                  <a:srgbClr val="0070C0"/>
                </a:solidFill>
                <a:latin typeface="Times New Roman" pitchFamily="18" charset="0"/>
                <a:cs typeface="Times New Roman" pitchFamily="18" charset="0"/>
              </a:rPr>
              <a:t>nhiệm</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vụ</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đúng</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hạn</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và</a:t>
            </a:r>
            <a:r>
              <a:rPr lang="en-US" dirty="0">
                <a:solidFill>
                  <a:srgbClr val="0070C0"/>
                </a:solidFill>
                <a:latin typeface="Times New Roman" pitchFamily="18" charset="0"/>
                <a:cs typeface="Times New Roman" pitchFamily="18" charset="0"/>
              </a:rPr>
              <a:t> 190 </a:t>
            </a:r>
            <a:r>
              <a:rPr lang="en-US" dirty="0" err="1">
                <a:solidFill>
                  <a:srgbClr val="0070C0"/>
                </a:solidFill>
                <a:latin typeface="Times New Roman" pitchFamily="18" charset="0"/>
                <a:cs typeface="Times New Roman" pitchFamily="18" charset="0"/>
              </a:rPr>
              <a:t>nhiệm</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vụ</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trễ</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hạn</a:t>
            </a:r>
            <a:r>
              <a:rPr lang="en-US" dirty="0">
                <a:solidFill>
                  <a:srgbClr val="0070C0"/>
                </a:solidFill>
                <a:latin typeface="Times New Roman" pitchFamily="18" charset="0"/>
                <a:cs typeface="Times New Roman" pitchFamily="18" charset="0"/>
              </a:rPr>
              <a:t>);</a:t>
            </a:r>
          </a:p>
          <a:p>
            <a:pPr marL="400050" indent="-400050" algn="just" eaLnBrk="0" hangingPunct="0">
              <a:spcBef>
                <a:spcPts val="600"/>
              </a:spcBef>
              <a:buAutoNum type="romanLcParenBoth"/>
              <a:defRPr/>
            </a:pPr>
            <a:r>
              <a:rPr lang="en-US" dirty="0" err="1">
                <a:solidFill>
                  <a:srgbClr val="0070C0"/>
                </a:solidFill>
                <a:latin typeface="Times New Roman" pitchFamily="18" charset="0"/>
                <a:cs typeface="Times New Roman" pitchFamily="18" charset="0"/>
              </a:rPr>
              <a:t>Đang</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xử</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lý</a:t>
            </a:r>
            <a:r>
              <a:rPr lang="en-US" dirty="0">
                <a:solidFill>
                  <a:srgbClr val="0070C0"/>
                </a:solidFill>
                <a:latin typeface="Times New Roman" pitchFamily="18" charset="0"/>
                <a:cs typeface="Times New Roman" pitchFamily="18" charset="0"/>
              </a:rPr>
              <a:t> 803 </a:t>
            </a:r>
            <a:r>
              <a:rPr lang="en-US" dirty="0" err="1">
                <a:solidFill>
                  <a:srgbClr val="0070C0"/>
                </a:solidFill>
                <a:latin typeface="Times New Roman" pitchFamily="18" charset="0"/>
                <a:cs typeface="Times New Roman" pitchFamily="18" charset="0"/>
              </a:rPr>
              <a:t>nhiệm</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vụ</a:t>
            </a:r>
            <a:r>
              <a:rPr lang="en-US" dirty="0">
                <a:solidFill>
                  <a:srgbClr val="0070C0"/>
                </a:solidFill>
                <a:latin typeface="Times New Roman" pitchFamily="18" charset="0"/>
                <a:cs typeface="Times New Roman" pitchFamily="18" charset="0"/>
              </a:rPr>
              <a:t> (770 </a:t>
            </a:r>
            <a:r>
              <a:rPr lang="en-US" dirty="0" err="1">
                <a:solidFill>
                  <a:srgbClr val="0070C0"/>
                </a:solidFill>
                <a:latin typeface="Times New Roman" pitchFamily="18" charset="0"/>
                <a:cs typeface="Times New Roman" pitchFamily="18" charset="0"/>
              </a:rPr>
              <a:t>nhiệm</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vụ</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trong</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hạn</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và</a:t>
            </a:r>
            <a:r>
              <a:rPr lang="en-US" dirty="0">
                <a:solidFill>
                  <a:srgbClr val="0070C0"/>
                </a:solidFill>
                <a:latin typeface="Times New Roman" pitchFamily="18" charset="0"/>
                <a:cs typeface="Times New Roman" pitchFamily="18" charset="0"/>
              </a:rPr>
              <a:t> 33 </a:t>
            </a:r>
            <a:r>
              <a:rPr lang="en-US" dirty="0" err="1">
                <a:solidFill>
                  <a:srgbClr val="0070C0"/>
                </a:solidFill>
                <a:latin typeface="Times New Roman" pitchFamily="18" charset="0"/>
                <a:cs typeface="Times New Roman" pitchFamily="18" charset="0"/>
              </a:rPr>
              <a:t>nhiệm</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vụ</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quá</a:t>
            </a:r>
            <a:r>
              <a:rPr lang="en-US" dirty="0">
                <a:solidFill>
                  <a:srgbClr val="0070C0"/>
                </a:solidFill>
                <a:latin typeface="Times New Roman" pitchFamily="18" charset="0"/>
                <a:cs typeface="Times New Roman" pitchFamily="18" charset="0"/>
              </a:rPr>
              <a:t> </a:t>
            </a:r>
            <a:r>
              <a:rPr lang="en-US" dirty="0" err="1">
                <a:solidFill>
                  <a:srgbClr val="0070C0"/>
                </a:solidFill>
                <a:latin typeface="Times New Roman" pitchFamily="18" charset="0"/>
                <a:cs typeface="Times New Roman" pitchFamily="18" charset="0"/>
              </a:rPr>
              <a:t>hạn</a:t>
            </a:r>
            <a:r>
              <a:rPr lang="en-US" dirty="0">
                <a:solidFill>
                  <a:srgbClr val="0070C0"/>
                </a:solidFill>
                <a:latin typeface="Times New Roman" pitchFamily="18" charset="0"/>
                <a:cs typeface="Times New Roman" pitchFamily="18" charset="0"/>
              </a:rPr>
              <a:t>). </a:t>
            </a:r>
          </a:p>
        </p:txBody>
      </p:sp>
      <p:pic>
        <p:nvPicPr>
          <p:cNvPr id="38" name="Picture 37"/>
          <p:cNvPicPr>
            <a:picLocks noChangeAspect="1" noChangeArrowheads="1"/>
          </p:cNvPicPr>
          <p:nvPr/>
        </p:nvPicPr>
        <p:blipFill rotWithShape="1">
          <a:blip r:embed="rId3">
            <a:extLst>
              <a:ext uri="{28A0092B-C50C-407E-A947-70E740481C1C}">
                <a14:useLocalDpi xmlns:a14="http://schemas.microsoft.com/office/drawing/2010/main" val="0"/>
              </a:ext>
            </a:extLst>
          </a:blip>
          <a:srcRect l="6563"/>
          <a:stretch/>
        </p:blipFill>
        <p:spPr bwMode="auto">
          <a:xfrm>
            <a:off x="1" y="0"/>
            <a:ext cx="9153524" cy="685800"/>
          </a:xfrm>
          <a:prstGeom prst="rect">
            <a:avLst/>
          </a:prstGeom>
          <a:solidFill>
            <a:srgbClr val="FF0000"/>
          </a:solidFill>
          <a:ln>
            <a:noFill/>
          </a:ln>
          <a:effectLst/>
        </p:spPr>
      </p:pic>
      <p:sp>
        <p:nvSpPr>
          <p:cNvPr id="84" name="Parallelogram 5"/>
          <p:cNvSpPr/>
          <p:nvPr/>
        </p:nvSpPr>
        <p:spPr>
          <a:xfrm>
            <a:off x="188144" y="182250"/>
            <a:ext cx="8982128" cy="485488"/>
          </a:xfrm>
          <a:prstGeom prst="parallelogram">
            <a:avLst>
              <a:gd name="adj" fmla="val 43839"/>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Arial" pitchFamily="34" charset="0"/>
                <a:cs typeface="Arial" pitchFamily="34" charset="0"/>
              </a:rPr>
              <a:t>III. NHIỆM VỤ THƯỜNG XUYÊN</a:t>
            </a:r>
            <a:endParaRPr lang="en-US" b="1" dirty="0">
              <a:latin typeface="Arial" pitchFamily="34" charset="0"/>
              <a:cs typeface="Arial" pitchFamily="34" charset="0"/>
            </a:endParaRPr>
          </a:p>
        </p:txBody>
      </p:sp>
      <p:graphicFrame>
        <p:nvGraphicFramePr>
          <p:cNvPr id="33" name="Chart 32"/>
          <p:cNvGraphicFramePr/>
          <p:nvPr>
            <p:extLst>
              <p:ext uri="{D42A27DB-BD31-4B8C-83A1-F6EECF244321}">
                <p14:modId xmlns:p14="http://schemas.microsoft.com/office/powerpoint/2010/main" val="3927910835"/>
              </p:ext>
            </p:extLst>
          </p:nvPr>
        </p:nvGraphicFramePr>
        <p:xfrm>
          <a:off x="3276600" y="1123950"/>
          <a:ext cx="5774078" cy="359455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9199840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theme/theme1.xml><?xml version="1.0" encoding="utf-8"?>
<a:theme xmlns:a="http://schemas.openxmlformats.org/drawingml/2006/main" name="1_Office Theme">
  <a:themeElements>
    <a:clrScheme name="Custom 29">
      <a:dk1>
        <a:srgbClr val="000000"/>
      </a:dk1>
      <a:lt1>
        <a:srgbClr val="FFFFFF"/>
      </a:lt1>
      <a:dk2>
        <a:srgbClr val="174B8B"/>
      </a:dk2>
      <a:lt2>
        <a:srgbClr val="FFFF99"/>
      </a:lt2>
      <a:accent1>
        <a:srgbClr val="53C1E3"/>
      </a:accent1>
      <a:accent2>
        <a:srgbClr val="7789D7"/>
      </a:accent2>
      <a:accent3>
        <a:srgbClr val="DA8282"/>
      </a:accent3>
      <a:accent4>
        <a:srgbClr val="F5BB17"/>
      </a:accent4>
      <a:accent5>
        <a:srgbClr val="55CBAC"/>
      </a:accent5>
      <a:accent6>
        <a:srgbClr val="B7A96D"/>
      </a:accent6>
      <a:hlink>
        <a:srgbClr val="FFFFFF"/>
      </a:hlink>
      <a:folHlink>
        <a:srgbClr val="FF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31998</TotalTime>
  <Words>3232</Words>
  <Application>Microsoft Office PowerPoint</Application>
  <PresentationFormat>On-screen Show (16:9)</PresentationFormat>
  <Paragraphs>361</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Times New Roman</vt:lpstr>
      <vt:lpstr>Verdana</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TRÂN TRỌNG CẢM ƠN!</vt:lpstr>
    </vt:vector>
  </TitlesOfParts>
  <Company>vienlaptop115</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Trịnh Bảo Minh</cp:lastModifiedBy>
  <cp:revision>6292</cp:revision>
  <cp:lastPrinted>2025-10-07T02:37:26Z</cp:lastPrinted>
  <dcterms:created xsi:type="dcterms:W3CDTF">2014-05-08T07:15:53Z</dcterms:created>
  <dcterms:modified xsi:type="dcterms:W3CDTF">2025-10-08T01:39:05Z</dcterms:modified>
</cp:coreProperties>
</file>